
<file path=[Content_Types].xml><?xml version="1.0" encoding="utf-8"?>
<Types xmlns="http://schemas.openxmlformats.org/package/2006/content-types">
  <Default Extension="xml" ContentType="application/xml"/>
  <Default Extension="WAV" ContentType="audio/x-wav"/>
  <Default Extension="jpeg" ContentType="image/jpeg"/>
  <Default Extension="png" ContentType="image/png"/>
  <Default Extension="mov" ContentType="video/quicktime"/>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296" r:id="rId2"/>
    <p:sldId id="410" r:id="rId3"/>
    <p:sldId id="414" r:id="rId4"/>
    <p:sldId id="376" r:id="rId5"/>
    <p:sldId id="369" r:id="rId6"/>
    <p:sldId id="321" r:id="rId7"/>
    <p:sldId id="287" r:id="rId8"/>
    <p:sldId id="330" r:id="rId9"/>
    <p:sldId id="331" r:id="rId10"/>
    <p:sldId id="318" r:id="rId11"/>
    <p:sldId id="333" r:id="rId12"/>
    <p:sldId id="336" r:id="rId13"/>
    <p:sldId id="334" r:id="rId14"/>
    <p:sldId id="335" r:id="rId15"/>
    <p:sldId id="329" r:id="rId16"/>
    <p:sldId id="306" r:id="rId17"/>
    <p:sldId id="328" r:id="rId18"/>
    <p:sldId id="338" r:id="rId19"/>
    <p:sldId id="415" r:id="rId20"/>
    <p:sldId id="340" r:id="rId21"/>
    <p:sldId id="339" r:id="rId22"/>
    <p:sldId id="389" r:id="rId23"/>
    <p:sldId id="390" r:id="rId24"/>
    <p:sldId id="341" r:id="rId25"/>
    <p:sldId id="342" r:id="rId26"/>
    <p:sldId id="392" r:id="rId27"/>
    <p:sldId id="396" r:id="rId28"/>
    <p:sldId id="344" r:id="rId29"/>
    <p:sldId id="421" r:id="rId30"/>
    <p:sldId id="345" r:id="rId31"/>
    <p:sldId id="416" r:id="rId32"/>
    <p:sldId id="417" r:id="rId33"/>
    <p:sldId id="357" r:id="rId34"/>
    <p:sldId id="420" r:id="rId35"/>
    <p:sldId id="362" r:id="rId36"/>
    <p:sldId id="422" r:id="rId37"/>
    <p:sldId id="428" r:id="rId38"/>
    <p:sldId id="423" r:id="rId39"/>
    <p:sldId id="424" r:id="rId40"/>
    <p:sldId id="425" r:id="rId41"/>
    <p:sldId id="426" r:id="rId42"/>
    <p:sldId id="427" r:id="rId43"/>
    <p:sldId id="430" r:id="rId44"/>
    <p:sldId id="429" r:id="rId45"/>
    <p:sldId id="431" r:id="rId46"/>
    <p:sldId id="393" r:id="rId47"/>
    <p:sldId id="418" r:id="rId48"/>
    <p:sldId id="346" r:id="rId49"/>
    <p:sldId id="348" r:id="rId50"/>
    <p:sldId id="400" r:id="rId51"/>
    <p:sldId id="401" r:id="rId52"/>
    <p:sldId id="402" r:id="rId53"/>
    <p:sldId id="403" r:id="rId54"/>
    <p:sldId id="375" r:id="rId55"/>
    <p:sldId id="404" r:id="rId56"/>
    <p:sldId id="408" r:id="rId57"/>
    <p:sldId id="347" r:id="rId58"/>
    <p:sldId id="399" r:id="rId59"/>
    <p:sldId id="411" r:id="rId60"/>
    <p:sldId id="409" r:id="rId61"/>
    <p:sldId id="407" r:id="rId6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nowboard" initials="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3399"/>
    <a:srgbClr val="00FF00"/>
    <a:srgbClr val="FF3300"/>
    <a:srgbClr val="FF66FF"/>
    <a:srgbClr val="6699FF"/>
    <a:srgbClr val="3333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16" autoAdjust="0"/>
    <p:restoredTop sz="91765" autoAdjust="0"/>
  </p:normalViewPr>
  <p:slideViewPr>
    <p:cSldViewPr>
      <p:cViewPr>
        <p:scale>
          <a:sx n="100" d="100"/>
          <a:sy n="100" d="100"/>
        </p:scale>
        <p:origin x="1136" y="-60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commentAuthors" Target="commentAuthors.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1" Type="http://schemas.openxmlformats.org/officeDocument/2006/relationships/slide" Target="slides/slide32.xml"/><Relationship Id="rId12" Type="http://schemas.openxmlformats.org/officeDocument/2006/relationships/slide" Target="slides/slide33.xml"/><Relationship Id="rId13" Type="http://schemas.openxmlformats.org/officeDocument/2006/relationships/slide" Target="slides/slide35.xml"/><Relationship Id="rId14" Type="http://schemas.openxmlformats.org/officeDocument/2006/relationships/slide" Target="slides/slide48.xml"/><Relationship Id="rId15" Type="http://schemas.openxmlformats.org/officeDocument/2006/relationships/slide" Target="slides/slide49.xml"/><Relationship Id="rId16" Type="http://schemas.openxmlformats.org/officeDocument/2006/relationships/slide" Target="slides/slide56.xml"/><Relationship Id="rId17" Type="http://schemas.openxmlformats.org/officeDocument/2006/relationships/slide" Target="slides/slide57.xml"/><Relationship Id="rId18" Type="http://schemas.openxmlformats.org/officeDocument/2006/relationships/slide" Target="slides/slide60.xml"/><Relationship Id="rId1" Type="http://schemas.openxmlformats.org/officeDocument/2006/relationships/slide" Target="slides/slide1.xml"/><Relationship Id="rId2" Type="http://schemas.openxmlformats.org/officeDocument/2006/relationships/slide" Target="slides/slide8.xml"/><Relationship Id="rId3" Type="http://schemas.openxmlformats.org/officeDocument/2006/relationships/slide" Target="slides/slide9.xml"/><Relationship Id="rId4" Type="http://schemas.openxmlformats.org/officeDocument/2006/relationships/slide" Target="slides/slide12.xml"/><Relationship Id="rId5" Type="http://schemas.openxmlformats.org/officeDocument/2006/relationships/slide" Target="slides/slide14.xml"/><Relationship Id="rId6" Type="http://schemas.openxmlformats.org/officeDocument/2006/relationships/slide" Target="slides/slide20.xml"/><Relationship Id="rId7" Type="http://schemas.openxmlformats.org/officeDocument/2006/relationships/slide" Target="slides/slide21.xml"/><Relationship Id="rId8" Type="http://schemas.openxmlformats.org/officeDocument/2006/relationships/slide" Target="slides/slide28.xml"/><Relationship Id="rId9" Type="http://schemas.openxmlformats.org/officeDocument/2006/relationships/slide" Target="slides/slide30.xml"/><Relationship Id="rId10"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638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638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r>
              <a:rPr lang="en-US"/>
              <a:t>©Coaching Association of Canada, 2004.</a:t>
            </a:r>
          </a:p>
        </p:txBody>
      </p:sp>
      <p:sp>
        <p:nvSpPr>
          <p:cNvPr id="1638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00E2B07-A23A-404E-86E3-8EDEAD28036A}" type="slidenum">
              <a:rPr lang="en-US"/>
              <a:pPr/>
              <a:t>‹#›</a:t>
            </a:fld>
            <a:endParaRPr lang="en-US"/>
          </a:p>
        </p:txBody>
      </p:sp>
    </p:spTree>
    <p:extLst>
      <p:ext uri="{BB962C8B-B14F-4D97-AF65-F5344CB8AC3E}">
        <p14:creationId xmlns:p14="http://schemas.microsoft.com/office/powerpoint/2010/main" val="249975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43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r>
              <a:rPr lang="en-US"/>
              <a:t>©Coaching Association of Canada, 2004.</a:t>
            </a:r>
          </a:p>
        </p:txBody>
      </p:sp>
      <p:sp>
        <p:nvSpPr>
          <p:cNvPr id="143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986356D-AD2B-4AA7-B151-4D6E4F01BEB6}" type="slidenum">
              <a:rPr lang="en-US"/>
              <a:pPr/>
              <a:t>‹#›</a:t>
            </a:fld>
            <a:endParaRPr lang="en-US"/>
          </a:p>
        </p:txBody>
      </p:sp>
    </p:spTree>
    <p:extLst>
      <p:ext uri="{BB962C8B-B14F-4D97-AF65-F5344CB8AC3E}">
        <p14:creationId xmlns:p14="http://schemas.microsoft.com/office/powerpoint/2010/main" val="314974612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ftr" sz="quarter" idx="4"/>
          </p:nvPr>
        </p:nvSpPr>
        <p:spPr>
          <a:noFill/>
        </p:spPr>
        <p:txBody>
          <a:bodyPr/>
          <a:lstStyle/>
          <a:p>
            <a:r>
              <a:rPr lang="en-US" smtClean="0"/>
              <a:t>©Coaching Association of Canada, 2004.</a:t>
            </a:r>
          </a:p>
        </p:txBody>
      </p:sp>
      <p:sp>
        <p:nvSpPr>
          <p:cNvPr id="56323" name="Rectangle 7"/>
          <p:cNvSpPr>
            <a:spLocks noGrp="1" noChangeArrowheads="1"/>
          </p:cNvSpPr>
          <p:nvPr>
            <p:ph type="sldNum" sz="quarter" idx="5"/>
          </p:nvPr>
        </p:nvSpPr>
        <p:spPr>
          <a:noFill/>
        </p:spPr>
        <p:txBody>
          <a:bodyPr/>
          <a:lstStyle/>
          <a:p>
            <a:fld id="{64BE633F-B1C2-4B30-903C-962A175F8BA9}" type="slidenum">
              <a:rPr lang="en-US"/>
              <a:pPr/>
              <a:t>5</a:t>
            </a:fld>
            <a:endParaRPr lang="en-US"/>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p:spPr>
        <p:txBody>
          <a:bodyPr/>
          <a:lstStyle/>
          <a:p>
            <a:pPr eaLnBrk="1" hangingPunct="1"/>
            <a:endParaRPr lang="en-CA" smtClean="0"/>
          </a:p>
        </p:txBody>
      </p:sp>
    </p:spTree>
    <p:extLst>
      <p:ext uri="{BB962C8B-B14F-4D97-AF65-F5344CB8AC3E}">
        <p14:creationId xmlns:p14="http://schemas.microsoft.com/office/powerpoint/2010/main" val="181499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Grp="1" noChangeArrowheads="1"/>
          </p:cNvSpPr>
          <p:nvPr>
            <p:ph type="ftr" sz="quarter" idx="4"/>
          </p:nvPr>
        </p:nvSpPr>
        <p:spPr>
          <a:noFill/>
        </p:spPr>
        <p:txBody>
          <a:bodyPr/>
          <a:lstStyle/>
          <a:p>
            <a:r>
              <a:rPr lang="en-US" smtClean="0"/>
              <a:t>©Coaching Association of Canada, 2004.</a:t>
            </a:r>
          </a:p>
        </p:txBody>
      </p:sp>
      <p:sp>
        <p:nvSpPr>
          <p:cNvPr id="66563" name="Rectangle 7"/>
          <p:cNvSpPr>
            <a:spLocks noGrp="1" noChangeArrowheads="1"/>
          </p:cNvSpPr>
          <p:nvPr>
            <p:ph type="sldNum" sz="quarter" idx="5"/>
          </p:nvPr>
        </p:nvSpPr>
        <p:spPr>
          <a:noFill/>
        </p:spPr>
        <p:txBody>
          <a:bodyPr/>
          <a:lstStyle/>
          <a:p>
            <a:fld id="{22E480F5-ED17-45D8-B555-C80BDAC5ABFB}" type="slidenum">
              <a:rPr lang="en-US"/>
              <a:pPr/>
              <a:t>21</a:t>
            </a:fld>
            <a:endParaRPr lang="en-US"/>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94214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type="ftr" sz="quarter" idx="4"/>
          </p:nvPr>
        </p:nvSpPr>
        <p:spPr>
          <a:noFill/>
        </p:spPr>
        <p:txBody>
          <a:bodyPr/>
          <a:lstStyle/>
          <a:p>
            <a:r>
              <a:rPr lang="en-US" smtClean="0"/>
              <a:t>©Coaching Association of Canada, 2004.</a:t>
            </a:r>
          </a:p>
        </p:txBody>
      </p:sp>
      <p:sp>
        <p:nvSpPr>
          <p:cNvPr id="68611" name="Rectangle 7"/>
          <p:cNvSpPr>
            <a:spLocks noGrp="1" noChangeArrowheads="1"/>
          </p:cNvSpPr>
          <p:nvPr>
            <p:ph type="sldNum" sz="quarter" idx="5"/>
          </p:nvPr>
        </p:nvSpPr>
        <p:spPr>
          <a:noFill/>
        </p:spPr>
        <p:txBody>
          <a:bodyPr/>
          <a:lstStyle/>
          <a:p>
            <a:fld id="{10E13E74-15BB-439D-98D7-8CA28A6B5B7E}" type="slidenum">
              <a:rPr lang="en-US"/>
              <a:pPr/>
              <a:t>28</a:t>
            </a:fld>
            <a:endParaRPr lang="en-US"/>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82812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Portfolio guide includes samples of Great,</a:t>
            </a:r>
            <a:r>
              <a:rPr lang="en-US" baseline="0" dirty="0" smtClean="0"/>
              <a:t> Good and Needs Improvement Session Plans. A good and needs improvement Emergency Action Plan and a sample communication letter.</a:t>
            </a:r>
          </a:p>
          <a:p>
            <a:endParaRPr lang="en-US" dirty="0"/>
          </a:p>
        </p:txBody>
      </p:sp>
      <p:sp>
        <p:nvSpPr>
          <p:cNvPr id="4" name="Footer Placeholder 3"/>
          <p:cNvSpPr>
            <a:spLocks noGrp="1"/>
          </p:cNvSpPr>
          <p:nvPr>
            <p:ph type="ftr" sz="quarter" idx="10"/>
          </p:nvPr>
        </p:nvSpPr>
        <p:spPr/>
        <p:txBody>
          <a:bodyPr/>
          <a:lstStyle/>
          <a:p>
            <a:pPr>
              <a:defRPr/>
            </a:pPr>
            <a:r>
              <a:rPr lang="en-US" smtClean="0"/>
              <a:t>©Coaching Association of Canada, 2004.</a:t>
            </a:r>
            <a:endParaRPr lang="en-US"/>
          </a:p>
        </p:txBody>
      </p:sp>
      <p:sp>
        <p:nvSpPr>
          <p:cNvPr id="5" name="Slide Number Placeholder 4"/>
          <p:cNvSpPr>
            <a:spLocks noGrp="1"/>
          </p:cNvSpPr>
          <p:nvPr>
            <p:ph type="sldNum" sz="quarter" idx="11"/>
          </p:nvPr>
        </p:nvSpPr>
        <p:spPr/>
        <p:txBody>
          <a:bodyPr/>
          <a:lstStyle/>
          <a:p>
            <a:fld id="{0986356D-AD2B-4AA7-B151-4D6E4F01BEB6}" type="slidenum">
              <a:rPr lang="en-US" smtClean="0"/>
              <a:pPr/>
              <a:t>29</a:t>
            </a:fld>
            <a:endParaRPr lang="en-US"/>
          </a:p>
        </p:txBody>
      </p:sp>
    </p:spTree>
    <p:extLst>
      <p:ext uri="{BB962C8B-B14F-4D97-AF65-F5344CB8AC3E}">
        <p14:creationId xmlns:p14="http://schemas.microsoft.com/office/powerpoint/2010/main" val="140413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ftr" sz="quarter" idx="4"/>
          </p:nvPr>
        </p:nvSpPr>
        <p:spPr>
          <a:noFill/>
        </p:spPr>
        <p:txBody>
          <a:bodyPr/>
          <a:lstStyle/>
          <a:p>
            <a:r>
              <a:rPr lang="en-US" smtClean="0"/>
              <a:t>©Coaching Association of Canada, 2004.</a:t>
            </a:r>
          </a:p>
        </p:txBody>
      </p:sp>
      <p:sp>
        <p:nvSpPr>
          <p:cNvPr id="69635" name="Rectangle 7"/>
          <p:cNvSpPr>
            <a:spLocks noGrp="1" noChangeArrowheads="1"/>
          </p:cNvSpPr>
          <p:nvPr>
            <p:ph type="sldNum" sz="quarter" idx="5"/>
          </p:nvPr>
        </p:nvSpPr>
        <p:spPr>
          <a:noFill/>
        </p:spPr>
        <p:txBody>
          <a:bodyPr/>
          <a:lstStyle/>
          <a:p>
            <a:fld id="{24805FF6-6E55-4EB4-9CE2-7BB4E0E4E339}" type="slidenum">
              <a:rPr lang="en-US"/>
              <a:pPr/>
              <a:t>30</a:t>
            </a:fld>
            <a:endParaRPr lang="en-US"/>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17355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ftr" sz="quarter" idx="4"/>
          </p:nvPr>
        </p:nvSpPr>
        <p:spPr>
          <a:noFill/>
        </p:spPr>
        <p:txBody>
          <a:bodyPr/>
          <a:lstStyle/>
          <a:p>
            <a:r>
              <a:rPr lang="en-US" smtClean="0"/>
              <a:t>©Coaching Association of Canada, 2004.</a:t>
            </a:r>
          </a:p>
        </p:txBody>
      </p:sp>
      <p:sp>
        <p:nvSpPr>
          <p:cNvPr id="69635" name="Rectangle 7"/>
          <p:cNvSpPr>
            <a:spLocks noGrp="1" noChangeArrowheads="1"/>
          </p:cNvSpPr>
          <p:nvPr>
            <p:ph type="sldNum" sz="quarter" idx="5"/>
          </p:nvPr>
        </p:nvSpPr>
        <p:spPr>
          <a:noFill/>
        </p:spPr>
        <p:txBody>
          <a:bodyPr/>
          <a:lstStyle/>
          <a:p>
            <a:fld id="{24805FF6-6E55-4EB4-9CE2-7BB4E0E4E339}" type="slidenum">
              <a:rPr lang="en-US"/>
              <a:pPr/>
              <a:t>31</a:t>
            </a:fld>
            <a:endParaRPr lang="en-US"/>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97858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ftr" sz="quarter" idx="4"/>
          </p:nvPr>
        </p:nvSpPr>
        <p:spPr>
          <a:noFill/>
        </p:spPr>
        <p:txBody>
          <a:bodyPr/>
          <a:lstStyle/>
          <a:p>
            <a:r>
              <a:rPr lang="en-US" smtClean="0"/>
              <a:t>©Coaching Association of Canada, 2004.</a:t>
            </a:r>
          </a:p>
        </p:txBody>
      </p:sp>
      <p:sp>
        <p:nvSpPr>
          <p:cNvPr id="69635" name="Rectangle 7"/>
          <p:cNvSpPr>
            <a:spLocks noGrp="1" noChangeArrowheads="1"/>
          </p:cNvSpPr>
          <p:nvPr>
            <p:ph type="sldNum" sz="quarter" idx="5"/>
          </p:nvPr>
        </p:nvSpPr>
        <p:spPr>
          <a:noFill/>
        </p:spPr>
        <p:txBody>
          <a:bodyPr/>
          <a:lstStyle/>
          <a:p>
            <a:fld id="{24805FF6-6E55-4EB4-9CE2-7BB4E0E4E339}" type="slidenum">
              <a:rPr lang="en-US"/>
              <a:pPr/>
              <a:t>32</a:t>
            </a:fld>
            <a:endParaRPr lang="en-US"/>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27190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a:spLocks noGrp="1" noChangeArrowheads="1"/>
          </p:cNvSpPr>
          <p:nvPr>
            <p:ph type="ftr" sz="quarter" idx="4"/>
          </p:nvPr>
        </p:nvSpPr>
        <p:spPr>
          <a:noFill/>
        </p:spPr>
        <p:txBody>
          <a:bodyPr/>
          <a:lstStyle/>
          <a:p>
            <a:r>
              <a:rPr lang="en-US" smtClean="0"/>
              <a:t>©Coaching Association of Canada, 2004.</a:t>
            </a:r>
          </a:p>
        </p:txBody>
      </p:sp>
      <p:sp>
        <p:nvSpPr>
          <p:cNvPr id="81923" name="Rectangle 7"/>
          <p:cNvSpPr>
            <a:spLocks noGrp="1" noChangeArrowheads="1"/>
          </p:cNvSpPr>
          <p:nvPr>
            <p:ph type="sldNum" sz="quarter" idx="5"/>
          </p:nvPr>
        </p:nvSpPr>
        <p:spPr>
          <a:noFill/>
        </p:spPr>
        <p:txBody>
          <a:bodyPr/>
          <a:lstStyle/>
          <a:p>
            <a:fld id="{955D5510-C507-400F-92F4-BEF090B4B222}" type="slidenum">
              <a:rPr lang="en-US"/>
              <a:pPr/>
              <a:t>33</a:t>
            </a:fld>
            <a:endParaRPr lang="en-US"/>
          </a:p>
        </p:txBody>
      </p:sp>
      <p:sp>
        <p:nvSpPr>
          <p:cNvPr id="81924" name="Rectangle 2"/>
          <p:cNvSpPr>
            <a:spLocks noGrp="1" noRot="1" noChangeAspect="1" noChangeArrowheads="1" noTextEdit="1"/>
          </p:cNvSpPr>
          <p:nvPr>
            <p:ph type="sldImg"/>
          </p:nvPr>
        </p:nvSpPr>
        <p:spPr>
          <a:ln/>
        </p:spPr>
      </p:sp>
      <p:sp>
        <p:nvSpPr>
          <p:cNvPr id="8192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47021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group has</a:t>
            </a:r>
            <a:r>
              <a:rPr lang="en-US" baseline="0" dirty="0" smtClean="0"/>
              <a:t> their lists, share and discuss.  Formulate scenarios that might involve that item and test whether the item is in the matrix.  </a:t>
            </a:r>
            <a:endParaRPr lang="en-US" dirty="0"/>
          </a:p>
        </p:txBody>
      </p:sp>
      <p:sp>
        <p:nvSpPr>
          <p:cNvPr id="4" name="Footer Placeholder 3"/>
          <p:cNvSpPr>
            <a:spLocks noGrp="1"/>
          </p:cNvSpPr>
          <p:nvPr>
            <p:ph type="ftr" sz="quarter" idx="10"/>
          </p:nvPr>
        </p:nvSpPr>
        <p:spPr/>
        <p:txBody>
          <a:bodyPr/>
          <a:lstStyle/>
          <a:p>
            <a:pPr>
              <a:defRPr/>
            </a:pPr>
            <a:r>
              <a:rPr lang="en-US" smtClean="0"/>
              <a:t>©Coaching Association of Canada, 2004.</a:t>
            </a:r>
            <a:endParaRPr lang="en-US"/>
          </a:p>
        </p:txBody>
      </p:sp>
      <p:sp>
        <p:nvSpPr>
          <p:cNvPr id="5" name="Slide Number Placeholder 4"/>
          <p:cNvSpPr>
            <a:spLocks noGrp="1"/>
          </p:cNvSpPr>
          <p:nvPr>
            <p:ph type="sldNum" sz="quarter" idx="11"/>
          </p:nvPr>
        </p:nvSpPr>
        <p:spPr/>
        <p:txBody>
          <a:bodyPr/>
          <a:lstStyle/>
          <a:p>
            <a:fld id="{0986356D-AD2B-4AA7-B151-4D6E4F01BEB6}" type="slidenum">
              <a:rPr lang="en-US" smtClean="0"/>
              <a:pPr/>
              <a:t>34</a:t>
            </a:fld>
            <a:endParaRPr lang="en-US"/>
          </a:p>
        </p:txBody>
      </p:sp>
    </p:spTree>
    <p:extLst>
      <p:ext uri="{BB962C8B-B14F-4D97-AF65-F5344CB8AC3E}">
        <p14:creationId xmlns:p14="http://schemas.microsoft.com/office/powerpoint/2010/main" val="3313744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p:spPr>
        <p:txBody>
          <a:bodyPr/>
          <a:lstStyle/>
          <a:p>
            <a:r>
              <a:rPr lang="en-US" smtClean="0"/>
              <a:t>©Coaching Association of Canada, 2004.</a:t>
            </a:r>
          </a:p>
        </p:txBody>
      </p:sp>
      <p:sp>
        <p:nvSpPr>
          <p:cNvPr id="87043" name="Rectangle 7"/>
          <p:cNvSpPr>
            <a:spLocks noGrp="1" noChangeArrowheads="1"/>
          </p:cNvSpPr>
          <p:nvPr>
            <p:ph type="sldNum" sz="quarter" idx="5"/>
          </p:nvPr>
        </p:nvSpPr>
        <p:spPr>
          <a:noFill/>
        </p:spPr>
        <p:txBody>
          <a:bodyPr/>
          <a:lstStyle/>
          <a:p>
            <a:fld id="{7C0FE08A-EFA8-4473-B5D2-3212476A02FF}" type="slidenum">
              <a:rPr lang="en-US"/>
              <a:pPr/>
              <a:t>35</a:t>
            </a:fld>
            <a:endParaRPr lang="en-US"/>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36509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Instructions:   “ Watch this 2 minute clip and see how many evidence’s you could complete.  “</a:t>
            </a:r>
          </a:p>
          <a:p>
            <a:r>
              <a:rPr lang="en-US" dirty="0" smtClean="0"/>
              <a:t>Have the candidates watch the video</a:t>
            </a:r>
            <a:r>
              <a:rPr lang="en-US" baseline="0" dirty="0" smtClean="0"/>
              <a:t> and use their evaluation forms to try to complete as many as possible.  Discuss what ones were clear and which they would need to see more to complete.</a:t>
            </a:r>
            <a:endParaRPr lang="en-US" dirty="0"/>
          </a:p>
        </p:txBody>
      </p:sp>
      <p:sp>
        <p:nvSpPr>
          <p:cNvPr id="4" name="Footer Placeholder 3"/>
          <p:cNvSpPr>
            <a:spLocks noGrp="1"/>
          </p:cNvSpPr>
          <p:nvPr>
            <p:ph type="ftr" sz="quarter" idx="10"/>
          </p:nvPr>
        </p:nvSpPr>
        <p:spPr/>
        <p:txBody>
          <a:bodyPr/>
          <a:lstStyle/>
          <a:p>
            <a:pPr>
              <a:defRPr/>
            </a:pPr>
            <a:r>
              <a:rPr lang="en-US" smtClean="0"/>
              <a:t>©Coaching Association of Canada, 2004.</a:t>
            </a:r>
            <a:endParaRPr lang="en-US"/>
          </a:p>
        </p:txBody>
      </p:sp>
      <p:sp>
        <p:nvSpPr>
          <p:cNvPr id="5" name="Slide Number Placeholder 4"/>
          <p:cNvSpPr>
            <a:spLocks noGrp="1"/>
          </p:cNvSpPr>
          <p:nvPr>
            <p:ph type="sldNum" sz="quarter" idx="11"/>
          </p:nvPr>
        </p:nvSpPr>
        <p:spPr/>
        <p:txBody>
          <a:bodyPr/>
          <a:lstStyle/>
          <a:p>
            <a:fld id="{0986356D-AD2B-4AA7-B151-4D6E4F01BEB6}" type="slidenum">
              <a:rPr lang="en-US" smtClean="0"/>
              <a:pPr/>
              <a:t>47</a:t>
            </a:fld>
            <a:endParaRPr lang="en-US"/>
          </a:p>
        </p:txBody>
      </p:sp>
    </p:spTree>
    <p:extLst>
      <p:ext uri="{BB962C8B-B14F-4D97-AF65-F5344CB8AC3E}">
        <p14:creationId xmlns:p14="http://schemas.microsoft.com/office/powerpoint/2010/main" val="905463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ftr" sz="quarter" idx="4"/>
          </p:nvPr>
        </p:nvSpPr>
        <p:spPr>
          <a:noFill/>
        </p:spPr>
        <p:txBody>
          <a:bodyPr/>
          <a:lstStyle/>
          <a:p>
            <a:r>
              <a:rPr lang="en-US" smtClean="0"/>
              <a:t>©Coaching Association of Canada, 2004.</a:t>
            </a:r>
          </a:p>
        </p:txBody>
      </p:sp>
      <p:sp>
        <p:nvSpPr>
          <p:cNvPr id="57347" name="Rectangle 7"/>
          <p:cNvSpPr>
            <a:spLocks noGrp="1" noChangeArrowheads="1"/>
          </p:cNvSpPr>
          <p:nvPr>
            <p:ph type="sldNum" sz="quarter" idx="5"/>
          </p:nvPr>
        </p:nvSpPr>
        <p:spPr>
          <a:noFill/>
        </p:spPr>
        <p:txBody>
          <a:bodyPr/>
          <a:lstStyle/>
          <a:p>
            <a:fld id="{F15E0EB6-9C58-47E4-9E8C-E61A12D19450}" type="slidenum">
              <a:rPr lang="en-US"/>
              <a:pPr/>
              <a:t>8</a:t>
            </a:fld>
            <a:endParaRPr lang="en-US"/>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07242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ftr" sz="quarter" idx="4"/>
          </p:nvPr>
        </p:nvSpPr>
        <p:spPr>
          <a:noFill/>
        </p:spPr>
        <p:txBody>
          <a:bodyPr/>
          <a:lstStyle/>
          <a:p>
            <a:r>
              <a:rPr lang="en-US" smtClean="0"/>
              <a:t>©Coaching Association of Canada, 2004.</a:t>
            </a:r>
          </a:p>
        </p:txBody>
      </p:sp>
      <p:sp>
        <p:nvSpPr>
          <p:cNvPr id="70659" name="Rectangle 7"/>
          <p:cNvSpPr>
            <a:spLocks noGrp="1" noChangeArrowheads="1"/>
          </p:cNvSpPr>
          <p:nvPr>
            <p:ph type="sldNum" sz="quarter" idx="5"/>
          </p:nvPr>
        </p:nvSpPr>
        <p:spPr>
          <a:noFill/>
        </p:spPr>
        <p:txBody>
          <a:bodyPr/>
          <a:lstStyle/>
          <a:p>
            <a:fld id="{57AD30E3-A33C-46A2-AE2E-1110C32D771B}" type="slidenum">
              <a:rPr lang="en-US"/>
              <a:pPr/>
              <a:t>48</a:t>
            </a:fld>
            <a:endParaRPr lang="en-US"/>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48380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ftr" sz="quarter" idx="4"/>
          </p:nvPr>
        </p:nvSpPr>
        <p:spPr>
          <a:noFill/>
        </p:spPr>
        <p:txBody>
          <a:bodyPr/>
          <a:lstStyle/>
          <a:p>
            <a:r>
              <a:rPr lang="en-US" smtClean="0"/>
              <a:t>©Coaching Association of Canada, 2004.</a:t>
            </a:r>
          </a:p>
        </p:txBody>
      </p:sp>
      <p:sp>
        <p:nvSpPr>
          <p:cNvPr id="72707" name="Rectangle 7"/>
          <p:cNvSpPr>
            <a:spLocks noGrp="1" noChangeArrowheads="1"/>
          </p:cNvSpPr>
          <p:nvPr>
            <p:ph type="sldNum" sz="quarter" idx="5"/>
          </p:nvPr>
        </p:nvSpPr>
        <p:spPr>
          <a:noFill/>
        </p:spPr>
        <p:txBody>
          <a:bodyPr/>
          <a:lstStyle/>
          <a:p>
            <a:fld id="{A14F0130-755F-4AAD-A2C2-C8EF35B4993F}" type="slidenum">
              <a:rPr lang="en-US"/>
              <a:pPr/>
              <a:t>49</a:t>
            </a:fld>
            <a:endParaRPr lang="en-US"/>
          </a:p>
        </p:txBody>
      </p:sp>
      <p:sp>
        <p:nvSpPr>
          <p:cNvPr id="72708" name="Rectangle 2"/>
          <p:cNvSpPr>
            <a:spLocks noGrp="1" noRot="1" noChangeAspect="1" noChangeArrowheads="1" noTextEdit="1"/>
          </p:cNvSpPr>
          <p:nvPr>
            <p:ph type="sldImg"/>
          </p:nvPr>
        </p:nvSpPr>
        <p:spPr>
          <a:ln/>
        </p:spPr>
      </p:sp>
      <p:sp>
        <p:nvSpPr>
          <p:cNvPr id="7270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93702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Place the debriefing</a:t>
            </a:r>
            <a:r>
              <a:rPr lang="en-CA" baseline="0" dirty="0" smtClean="0"/>
              <a:t> template up while groups work through this activity</a:t>
            </a:r>
            <a:endParaRPr lang="en-CA" dirty="0"/>
          </a:p>
        </p:txBody>
      </p:sp>
      <p:sp>
        <p:nvSpPr>
          <p:cNvPr id="4" name="Footer Placeholder 3"/>
          <p:cNvSpPr>
            <a:spLocks noGrp="1"/>
          </p:cNvSpPr>
          <p:nvPr>
            <p:ph type="ftr" sz="quarter" idx="10"/>
          </p:nvPr>
        </p:nvSpPr>
        <p:spPr/>
        <p:txBody>
          <a:bodyPr/>
          <a:lstStyle/>
          <a:p>
            <a:pPr>
              <a:defRPr/>
            </a:pPr>
            <a:r>
              <a:rPr lang="en-US" smtClean="0"/>
              <a:t>©Coaching Association of Canada, 2004.</a:t>
            </a:r>
            <a:endParaRPr lang="en-US"/>
          </a:p>
        </p:txBody>
      </p:sp>
      <p:sp>
        <p:nvSpPr>
          <p:cNvPr id="5" name="Slide Number Placeholder 4"/>
          <p:cNvSpPr>
            <a:spLocks noGrp="1"/>
          </p:cNvSpPr>
          <p:nvPr>
            <p:ph type="sldNum" sz="quarter" idx="11"/>
          </p:nvPr>
        </p:nvSpPr>
        <p:spPr/>
        <p:txBody>
          <a:bodyPr/>
          <a:lstStyle/>
          <a:p>
            <a:fld id="{0986356D-AD2B-4AA7-B151-4D6E4F01BEB6}" type="slidenum">
              <a:rPr lang="en-US" smtClean="0"/>
              <a:pPr/>
              <a:t>54</a:t>
            </a:fld>
            <a:endParaRPr lang="en-US"/>
          </a:p>
        </p:txBody>
      </p:sp>
    </p:spTree>
    <p:extLst>
      <p:ext uri="{BB962C8B-B14F-4D97-AF65-F5344CB8AC3E}">
        <p14:creationId xmlns:p14="http://schemas.microsoft.com/office/powerpoint/2010/main" val="1943620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6"/>
          <p:cNvSpPr>
            <a:spLocks noGrp="1" noChangeArrowheads="1"/>
          </p:cNvSpPr>
          <p:nvPr>
            <p:ph type="ftr" sz="quarter" idx="4"/>
          </p:nvPr>
        </p:nvSpPr>
        <p:spPr>
          <a:noFill/>
        </p:spPr>
        <p:txBody>
          <a:bodyPr/>
          <a:lstStyle/>
          <a:p>
            <a:r>
              <a:rPr lang="en-US" smtClean="0"/>
              <a:t>©Coaching Association of Canada, 2004.</a:t>
            </a:r>
          </a:p>
        </p:txBody>
      </p:sp>
      <p:sp>
        <p:nvSpPr>
          <p:cNvPr id="91139" name="Rectangle 7"/>
          <p:cNvSpPr>
            <a:spLocks noGrp="1" noChangeArrowheads="1"/>
          </p:cNvSpPr>
          <p:nvPr>
            <p:ph type="sldNum" sz="quarter" idx="5"/>
          </p:nvPr>
        </p:nvSpPr>
        <p:spPr>
          <a:noFill/>
        </p:spPr>
        <p:txBody>
          <a:bodyPr/>
          <a:lstStyle/>
          <a:p>
            <a:fld id="{BE2B328D-6AD7-4695-932B-4E82620A95A3}" type="slidenum">
              <a:rPr lang="en-US"/>
              <a:pPr/>
              <a:t>56</a:t>
            </a:fld>
            <a:endParaRPr lang="en-US"/>
          </a:p>
        </p:txBody>
      </p:sp>
      <p:sp>
        <p:nvSpPr>
          <p:cNvPr id="91140" name="Rectangle 2"/>
          <p:cNvSpPr>
            <a:spLocks noGrp="1" noRot="1" noChangeAspect="1" noChangeArrowheads="1" noTextEdit="1"/>
          </p:cNvSpPr>
          <p:nvPr>
            <p:ph type="sldImg"/>
          </p:nvPr>
        </p:nvSpPr>
        <p:spPr>
          <a:ln/>
        </p:spPr>
      </p:sp>
      <p:sp>
        <p:nvSpPr>
          <p:cNvPr id="91141"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48324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ftr" sz="quarter" idx="4"/>
          </p:nvPr>
        </p:nvSpPr>
        <p:spPr>
          <a:noFill/>
        </p:spPr>
        <p:txBody>
          <a:bodyPr/>
          <a:lstStyle/>
          <a:p>
            <a:r>
              <a:rPr lang="en-US" smtClean="0"/>
              <a:t>©Coaching Association of Canada, 2004.</a:t>
            </a:r>
          </a:p>
        </p:txBody>
      </p:sp>
      <p:sp>
        <p:nvSpPr>
          <p:cNvPr id="71683" name="Rectangle 7"/>
          <p:cNvSpPr>
            <a:spLocks noGrp="1" noChangeArrowheads="1"/>
          </p:cNvSpPr>
          <p:nvPr>
            <p:ph type="sldNum" sz="quarter" idx="5"/>
          </p:nvPr>
        </p:nvSpPr>
        <p:spPr>
          <a:noFill/>
        </p:spPr>
        <p:txBody>
          <a:bodyPr/>
          <a:lstStyle/>
          <a:p>
            <a:fld id="{BAD82223-F3C5-4501-B8D9-42BE481C7CCE}" type="slidenum">
              <a:rPr lang="en-US"/>
              <a:pPr/>
              <a:t>57</a:t>
            </a:fld>
            <a:endParaRPr lang="en-US"/>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p:spPr>
        <p:txBody>
          <a:bodyPr/>
          <a:lstStyle/>
          <a:p>
            <a:pPr eaLnBrk="1" hangingPunct="1"/>
            <a:r>
              <a:rPr lang="en-US" dirty="0" smtClean="0"/>
              <a:t>For new Evaluators,</a:t>
            </a:r>
            <a:r>
              <a:rPr lang="en-US" baseline="0" dirty="0" smtClean="0"/>
              <a:t> cut the practice plans out and hand them out. Have candidates evaluate which meets, exceeds and is below expectations.</a:t>
            </a:r>
            <a:endParaRPr lang="en-US" dirty="0" smtClean="0"/>
          </a:p>
        </p:txBody>
      </p:sp>
    </p:spTree>
    <p:extLst>
      <p:ext uri="{BB962C8B-B14F-4D97-AF65-F5344CB8AC3E}">
        <p14:creationId xmlns:p14="http://schemas.microsoft.com/office/powerpoint/2010/main" val="1242283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6"/>
          <p:cNvSpPr>
            <a:spLocks noGrp="1" noChangeArrowheads="1"/>
          </p:cNvSpPr>
          <p:nvPr>
            <p:ph type="ftr" sz="quarter" idx="4"/>
          </p:nvPr>
        </p:nvSpPr>
        <p:spPr>
          <a:noFill/>
        </p:spPr>
        <p:txBody>
          <a:bodyPr/>
          <a:lstStyle/>
          <a:p>
            <a:r>
              <a:rPr lang="en-US" smtClean="0"/>
              <a:t>©Coaching Association of Canada, 2004.</a:t>
            </a:r>
          </a:p>
        </p:txBody>
      </p:sp>
      <p:sp>
        <p:nvSpPr>
          <p:cNvPr id="92163" name="Rectangle 7"/>
          <p:cNvSpPr>
            <a:spLocks noGrp="1" noChangeArrowheads="1"/>
          </p:cNvSpPr>
          <p:nvPr>
            <p:ph type="sldNum" sz="quarter" idx="5"/>
          </p:nvPr>
        </p:nvSpPr>
        <p:spPr>
          <a:noFill/>
        </p:spPr>
        <p:txBody>
          <a:bodyPr/>
          <a:lstStyle/>
          <a:p>
            <a:fld id="{140AC4B8-3EE9-4AF9-8800-44F3FFC8DDAC}" type="slidenum">
              <a:rPr lang="en-US"/>
              <a:pPr/>
              <a:t>60</a:t>
            </a:fld>
            <a:endParaRPr lang="en-US"/>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26953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ftr" sz="quarter" idx="4"/>
          </p:nvPr>
        </p:nvSpPr>
        <p:spPr>
          <a:noFill/>
        </p:spPr>
        <p:txBody>
          <a:bodyPr/>
          <a:lstStyle/>
          <a:p>
            <a:r>
              <a:rPr lang="en-US" smtClean="0"/>
              <a:t>©Coaching Association of Canada, 2004.</a:t>
            </a:r>
          </a:p>
        </p:txBody>
      </p:sp>
      <p:sp>
        <p:nvSpPr>
          <p:cNvPr id="58371" name="Rectangle 7"/>
          <p:cNvSpPr>
            <a:spLocks noGrp="1" noChangeArrowheads="1"/>
          </p:cNvSpPr>
          <p:nvPr>
            <p:ph type="sldNum" sz="quarter" idx="5"/>
          </p:nvPr>
        </p:nvSpPr>
        <p:spPr>
          <a:noFill/>
        </p:spPr>
        <p:txBody>
          <a:bodyPr/>
          <a:lstStyle/>
          <a:p>
            <a:fld id="{3383BE04-BB94-4DBD-A99C-B16A9E956F1A}" type="slidenum">
              <a:rPr lang="en-US"/>
              <a:pPr/>
              <a:t>9</a:t>
            </a:fld>
            <a:endParaRPr lang="en-US"/>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88765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noFill/>
        </p:spPr>
        <p:txBody>
          <a:bodyPr/>
          <a:lstStyle/>
          <a:p>
            <a:r>
              <a:rPr lang="en-US" smtClean="0"/>
              <a:t>©Coaching Association of Canada, 2004.</a:t>
            </a:r>
          </a:p>
        </p:txBody>
      </p:sp>
      <p:sp>
        <p:nvSpPr>
          <p:cNvPr id="60419" name="Rectangle 7"/>
          <p:cNvSpPr>
            <a:spLocks noGrp="1" noChangeArrowheads="1"/>
          </p:cNvSpPr>
          <p:nvPr>
            <p:ph type="sldNum" sz="quarter" idx="5"/>
          </p:nvPr>
        </p:nvSpPr>
        <p:spPr>
          <a:noFill/>
        </p:spPr>
        <p:txBody>
          <a:bodyPr/>
          <a:lstStyle/>
          <a:p>
            <a:fld id="{FC09C566-8665-4565-AB37-DA2047959FCD}" type="slidenum">
              <a:rPr lang="en-US"/>
              <a:pPr/>
              <a:t>11</a:t>
            </a:fld>
            <a:endParaRPr lang="en-US"/>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274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ftr" sz="quarter" idx="4"/>
          </p:nvPr>
        </p:nvSpPr>
        <p:spPr>
          <a:noFill/>
        </p:spPr>
        <p:txBody>
          <a:bodyPr/>
          <a:lstStyle/>
          <a:p>
            <a:r>
              <a:rPr lang="en-US" smtClean="0"/>
              <a:t>©Coaching Association of Canada, 2004.</a:t>
            </a:r>
          </a:p>
        </p:txBody>
      </p:sp>
      <p:sp>
        <p:nvSpPr>
          <p:cNvPr id="61443" name="Rectangle 7"/>
          <p:cNvSpPr>
            <a:spLocks noGrp="1" noChangeArrowheads="1"/>
          </p:cNvSpPr>
          <p:nvPr>
            <p:ph type="sldNum" sz="quarter" idx="5"/>
          </p:nvPr>
        </p:nvSpPr>
        <p:spPr>
          <a:noFill/>
        </p:spPr>
        <p:txBody>
          <a:bodyPr/>
          <a:lstStyle/>
          <a:p>
            <a:fld id="{E82A18C8-8C69-49A2-8FF5-C270762983A4}" type="slidenum">
              <a:rPr lang="en-US"/>
              <a:pPr/>
              <a:t>12</a:t>
            </a:fld>
            <a:endParaRPr lang="en-US"/>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79110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ftr" sz="quarter" idx="4"/>
          </p:nvPr>
        </p:nvSpPr>
        <p:spPr>
          <a:noFill/>
        </p:spPr>
        <p:txBody>
          <a:bodyPr/>
          <a:lstStyle/>
          <a:p>
            <a:r>
              <a:rPr lang="en-US" smtClean="0"/>
              <a:t>©Coaching Association of Canada, 2004.</a:t>
            </a:r>
          </a:p>
        </p:txBody>
      </p:sp>
      <p:sp>
        <p:nvSpPr>
          <p:cNvPr id="62467" name="Rectangle 7"/>
          <p:cNvSpPr>
            <a:spLocks noGrp="1" noChangeArrowheads="1"/>
          </p:cNvSpPr>
          <p:nvPr>
            <p:ph type="sldNum" sz="quarter" idx="5"/>
          </p:nvPr>
        </p:nvSpPr>
        <p:spPr>
          <a:noFill/>
        </p:spPr>
        <p:txBody>
          <a:bodyPr/>
          <a:lstStyle/>
          <a:p>
            <a:fld id="{DE656753-B3A6-4898-A1E6-C72301AE1021}" type="slidenum">
              <a:rPr lang="en-US"/>
              <a:pPr/>
              <a:t>13</a:t>
            </a:fld>
            <a:endParaRPr lang="en-US"/>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03669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Grp="1" noChangeArrowheads="1"/>
          </p:cNvSpPr>
          <p:nvPr>
            <p:ph type="ftr" sz="quarter" idx="4"/>
          </p:nvPr>
        </p:nvSpPr>
        <p:spPr>
          <a:noFill/>
        </p:spPr>
        <p:txBody>
          <a:bodyPr/>
          <a:lstStyle/>
          <a:p>
            <a:r>
              <a:rPr lang="en-US" smtClean="0"/>
              <a:t>©Coaching Association of Canada, 2004.</a:t>
            </a:r>
          </a:p>
        </p:txBody>
      </p:sp>
      <p:sp>
        <p:nvSpPr>
          <p:cNvPr id="63491" name="Rectangle 7"/>
          <p:cNvSpPr>
            <a:spLocks noGrp="1" noChangeArrowheads="1"/>
          </p:cNvSpPr>
          <p:nvPr>
            <p:ph type="sldNum" sz="quarter" idx="5"/>
          </p:nvPr>
        </p:nvSpPr>
        <p:spPr>
          <a:noFill/>
        </p:spPr>
        <p:txBody>
          <a:bodyPr/>
          <a:lstStyle/>
          <a:p>
            <a:fld id="{5163C7E4-E778-4E98-A319-407B90C38356}" type="slidenum">
              <a:rPr lang="en-US"/>
              <a:pPr/>
              <a:t>14</a:t>
            </a:fld>
            <a:endParaRPr lang="en-US"/>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55661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ftr" sz="quarter" idx="4"/>
          </p:nvPr>
        </p:nvSpPr>
        <p:spPr>
          <a:noFill/>
        </p:spPr>
        <p:txBody>
          <a:bodyPr/>
          <a:lstStyle/>
          <a:p>
            <a:r>
              <a:rPr lang="en-US" smtClean="0"/>
              <a:t>©Coaching Association of Canada, 2004.</a:t>
            </a:r>
          </a:p>
        </p:txBody>
      </p:sp>
      <p:sp>
        <p:nvSpPr>
          <p:cNvPr id="64515" name="Rectangle 7"/>
          <p:cNvSpPr>
            <a:spLocks noGrp="1" noChangeArrowheads="1"/>
          </p:cNvSpPr>
          <p:nvPr>
            <p:ph type="sldNum" sz="quarter" idx="5"/>
          </p:nvPr>
        </p:nvSpPr>
        <p:spPr>
          <a:noFill/>
        </p:spPr>
        <p:txBody>
          <a:bodyPr/>
          <a:lstStyle/>
          <a:p>
            <a:fld id="{BCC9DD94-4F65-4F34-BF48-AE29613DF0C9}" type="slidenum">
              <a:rPr lang="en-US"/>
              <a:pPr/>
              <a:t>18</a:t>
            </a:fld>
            <a:endParaRPr lang="en-US"/>
          </a:p>
        </p:txBody>
      </p:sp>
      <p:sp>
        <p:nvSpPr>
          <p:cNvPr id="64516" name="Rectangle 2"/>
          <p:cNvSpPr>
            <a:spLocks noGrp="1" noRot="1" noChangeAspect="1" noChangeArrowheads="1" noTextEdit="1"/>
          </p:cNvSpPr>
          <p:nvPr>
            <p:ph type="sldImg"/>
          </p:nvPr>
        </p:nvSpPr>
        <p:spPr>
          <a:ln/>
        </p:spPr>
      </p:sp>
      <p:sp>
        <p:nvSpPr>
          <p:cNvPr id="64517"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73991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type="ftr" sz="quarter" idx="4"/>
          </p:nvPr>
        </p:nvSpPr>
        <p:spPr>
          <a:noFill/>
        </p:spPr>
        <p:txBody>
          <a:bodyPr/>
          <a:lstStyle/>
          <a:p>
            <a:r>
              <a:rPr lang="en-US" smtClean="0"/>
              <a:t>©Coaching Association of Canada, 2004.</a:t>
            </a:r>
          </a:p>
        </p:txBody>
      </p:sp>
      <p:sp>
        <p:nvSpPr>
          <p:cNvPr id="65539" name="Rectangle 7"/>
          <p:cNvSpPr>
            <a:spLocks noGrp="1" noChangeArrowheads="1"/>
          </p:cNvSpPr>
          <p:nvPr>
            <p:ph type="sldNum" sz="quarter" idx="5"/>
          </p:nvPr>
        </p:nvSpPr>
        <p:spPr>
          <a:noFill/>
        </p:spPr>
        <p:txBody>
          <a:bodyPr/>
          <a:lstStyle/>
          <a:p>
            <a:fld id="{EF436048-799F-4390-AC93-358ED335F855}" type="slidenum">
              <a:rPr lang="en-US"/>
              <a:pPr/>
              <a:t>20</a:t>
            </a:fld>
            <a:endParaRPr lang="en-US"/>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50581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6"/>
          <p:cNvSpPr>
            <a:spLocks noGrp="1" noChangeArrowheads="1"/>
          </p:cNvSpPr>
          <p:nvPr>
            <p:ph type="sldNum" sz="quarter" idx="11"/>
          </p:nvPr>
        </p:nvSpPr>
        <p:spPr>
          <a:ln/>
        </p:spPr>
        <p:txBody>
          <a:bodyPr/>
          <a:lstStyle>
            <a:lvl1pPr>
              <a:defRPr/>
            </a:lvl1pPr>
          </a:lstStyle>
          <a:p>
            <a:fld id="{87E74C31-3C82-4A34-9F13-8D5614D15FB4}" type="slidenum">
              <a:rPr lang="en-US"/>
              <a:pPr/>
              <a:t>‹#›</a:t>
            </a:fld>
            <a:endParaRPr lang="en-US"/>
          </a:p>
        </p:txBody>
      </p:sp>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6"/>
          <p:cNvSpPr>
            <a:spLocks noGrp="1" noChangeArrowheads="1"/>
          </p:cNvSpPr>
          <p:nvPr>
            <p:ph type="sldNum" sz="quarter" idx="11"/>
          </p:nvPr>
        </p:nvSpPr>
        <p:spPr>
          <a:ln/>
        </p:spPr>
        <p:txBody>
          <a:bodyPr/>
          <a:lstStyle>
            <a:lvl1pPr>
              <a:defRPr/>
            </a:lvl1pPr>
          </a:lstStyle>
          <a:p>
            <a:fld id="{C6D48E9F-2D6A-4075-91F4-D4F9ADB77055}" type="slidenum">
              <a:rPr lang="en-US"/>
              <a:pPr/>
              <a:t>‹#›</a:t>
            </a:fld>
            <a:endParaRPr lang="en-US"/>
          </a:p>
        </p:txBody>
      </p:sp>
    </p:spTree>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6"/>
          <p:cNvSpPr>
            <a:spLocks noGrp="1" noChangeArrowheads="1"/>
          </p:cNvSpPr>
          <p:nvPr>
            <p:ph type="sldNum" sz="quarter" idx="11"/>
          </p:nvPr>
        </p:nvSpPr>
        <p:spPr>
          <a:ln/>
        </p:spPr>
        <p:txBody>
          <a:bodyPr/>
          <a:lstStyle>
            <a:lvl1pPr>
              <a:defRPr/>
            </a:lvl1pPr>
          </a:lstStyle>
          <a:p>
            <a:fld id="{2614981B-C45B-4854-B70C-67FFA46DF6C7}" type="slidenum">
              <a:rPr lang="en-US"/>
              <a:pPr/>
              <a:t>‹#›</a:t>
            </a:fld>
            <a:endParaRPr lang="en-US"/>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6"/>
          <p:cNvSpPr>
            <a:spLocks noGrp="1" noChangeArrowheads="1"/>
          </p:cNvSpPr>
          <p:nvPr>
            <p:ph type="sldNum" sz="quarter" idx="11"/>
          </p:nvPr>
        </p:nvSpPr>
        <p:spPr>
          <a:ln/>
        </p:spPr>
        <p:txBody>
          <a:bodyPr/>
          <a:lstStyle>
            <a:lvl1pPr>
              <a:defRPr/>
            </a:lvl1pPr>
          </a:lstStyle>
          <a:p>
            <a:fld id="{751DDC39-244C-457C-8626-FFBE417EA842}" type="slidenum">
              <a:rPr lang="en-US"/>
              <a:pPr/>
              <a:t>‹#›</a:t>
            </a:fld>
            <a:endParaRPr lang="en-US"/>
          </a:p>
        </p:txBody>
      </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6"/>
          <p:cNvSpPr>
            <a:spLocks noGrp="1" noChangeArrowheads="1"/>
          </p:cNvSpPr>
          <p:nvPr>
            <p:ph type="sldNum" sz="quarter" idx="11"/>
          </p:nvPr>
        </p:nvSpPr>
        <p:spPr>
          <a:ln/>
        </p:spPr>
        <p:txBody>
          <a:bodyPr/>
          <a:lstStyle>
            <a:lvl1pPr>
              <a:defRPr/>
            </a:lvl1pPr>
          </a:lstStyle>
          <a:p>
            <a:fld id="{31DCD4D3-F446-4416-8598-B479F2D770D9}" type="slidenum">
              <a:rPr lang="en-US"/>
              <a:pPr/>
              <a:t>‹#›</a:t>
            </a:fld>
            <a:endParaRPr lang="en-US"/>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6"/>
          <p:cNvSpPr>
            <a:spLocks noGrp="1" noChangeArrowheads="1"/>
          </p:cNvSpPr>
          <p:nvPr>
            <p:ph type="sldNum" sz="quarter" idx="11"/>
          </p:nvPr>
        </p:nvSpPr>
        <p:spPr>
          <a:ln/>
        </p:spPr>
        <p:txBody>
          <a:bodyPr/>
          <a:lstStyle>
            <a:lvl1pPr>
              <a:defRPr/>
            </a:lvl1pPr>
          </a:lstStyle>
          <a:p>
            <a:fld id="{4F8BA474-6C32-49D1-9F00-4B2AB9FED700}" type="slidenum">
              <a:rPr lang="en-US"/>
              <a:pPr/>
              <a:t>‹#›</a:t>
            </a:fld>
            <a:endParaRPr lang="en-US"/>
          </a:p>
        </p:txBody>
      </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6"/>
          <p:cNvSpPr>
            <a:spLocks noGrp="1" noChangeArrowheads="1"/>
          </p:cNvSpPr>
          <p:nvPr>
            <p:ph type="sldNum" sz="quarter" idx="11"/>
          </p:nvPr>
        </p:nvSpPr>
        <p:spPr>
          <a:ln/>
        </p:spPr>
        <p:txBody>
          <a:bodyPr/>
          <a:lstStyle>
            <a:lvl1pPr>
              <a:defRPr/>
            </a:lvl1pPr>
          </a:lstStyle>
          <a:p>
            <a:fld id="{CA5AE4AD-C88B-4026-AA0E-9DDABDDC884D}" type="slidenum">
              <a:rPr lang="en-US"/>
              <a:pPr/>
              <a:t>‹#›</a:t>
            </a:fld>
            <a:endParaRPr lang="en-US"/>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6"/>
          <p:cNvSpPr>
            <a:spLocks noGrp="1" noChangeArrowheads="1"/>
          </p:cNvSpPr>
          <p:nvPr>
            <p:ph type="sldNum" sz="quarter" idx="11"/>
          </p:nvPr>
        </p:nvSpPr>
        <p:spPr>
          <a:ln/>
        </p:spPr>
        <p:txBody>
          <a:bodyPr/>
          <a:lstStyle>
            <a:lvl1pPr>
              <a:defRPr/>
            </a:lvl1pPr>
          </a:lstStyle>
          <a:p>
            <a:fld id="{880040DA-96CD-4746-8FE4-381D0CD5AFD1}" type="slidenum">
              <a:rPr lang="en-US"/>
              <a:pPr/>
              <a:t>‹#›</a:t>
            </a:fld>
            <a:endParaRPr lang="en-US"/>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6"/>
          <p:cNvSpPr>
            <a:spLocks noGrp="1" noChangeArrowheads="1"/>
          </p:cNvSpPr>
          <p:nvPr>
            <p:ph type="sldNum" sz="quarter" idx="11"/>
          </p:nvPr>
        </p:nvSpPr>
        <p:spPr>
          <a:ln/>
        </p:spPr>
        <p:txBody>
          <a:bodyPr/>
          <a:lstStyle>
            <a:lvl1pPr>
              <a:defRPr/>
            </a:lvl1pPr>
          </a:lstStyle>
          <a:p>
            <a:fld id="{8CF3AC80-B8EC-4A92-B32D-CAFDB6F292D2}" type="slidenum">
              <a:rPr lang="en-US"/>
              <a:pPr/>
              <a:t>‹#›</a:t>
            </a:fld>
            <a:endParaRPr lang="en-US"/>
          </a:p>
        </p:txBody>
      </p:sp>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6"/>
          <p:cNvSpPr>
            <a:spLocks noGrp="1" noChangeArrowheads="1"/>
          </p:cNvSpPr>
          <p:nvPr>
            <p:ph type="sldNum" sz="quarter" idx="11"/>
          </p:nvPr>
        </p:nvSpPr>
        <p:spPr>
          <a:ln/>
        </p:spPr>
        <p:txBody>
          <a:bodyPr/>
          <a:lstStyle>
            <a:lvl1pPr>
              <a:defRPr/>
            </a:lvl1pPr>
          </a:lstStyle>
          <a:p>
            <a:fld id="{F109EDFC-58F4-422A-A70C-7C2C3C9361A3}" type="slidenum">
              <a:rPr lang="en-US"/>
              <a:pPr/>
              <a:t>‹#›</a:t>
            </a:fld>
            <a:endParaRPr lang="en-US"/>
          </a:p>
        </p:txBody>
      </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6"/>
          <p:cNvSpPr>
            <a:spLocks noGrp="1" noChangeArrowheads="1"/>
          </p:cNvSpPr>
          <p:nvPr>
            <p:ph type="sldNum" sz="quarter" idx="11"/>
          </p:nvPr>
        </p:nvSpPr>
        <p:spPr>
          <a:ln/>
        </p:spPr>
        <p:txBody>
          <a:bodyPr/>
          <a:lstStyle>
            <a:lvl1pPr>
              <a:defRPr/>
            </a:lvl1pPr>
          </a:lstStyle>
          <a:p>
            <a:fld id="{375A21FB-B1A7-4544-B775-703ED8710A15}" type="slidenum">
              <a:rPr lang="en-US"/>
              <a:pPr/>
              <a:t>‹#›</a:t>
            </a:fld>
            <a:endParaRPr lang="en-US"/>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810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676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E7CC51E-E27D-44D5-8995-8E2E0602627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
  </p:transition>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Verdana" pitchFamily="34" charset="0"/>
        </a:defRPr>
      </a:lvl2pPr>
      <a:lvl3pPr algn="ctr" rtl="0" eaLnBrk="0" fontAlgn="base" hangingPunct="0">
        <a:spcBef>
          <a:spcPct val="0"/>
        </a:spcBef>
        <a:spcAft>
          <a:spcPct val="0"/>
        </a:spcAft>
        <a:defRPr sz="4000" b="1">
          <a:solidFill>
            <a:schemeClr val="tx2"/>
          </a:solidFill>
          <a:latin typeface="Verdana" pitchFamily="34" charset="0"/>
        </a:defRPr>
      </a:lvl3pPr>
      <a:lvl4pPr algn="ctr" rtl="0" eaLnBrk="0" fontAlgn="base" hangingPunct="0">
        <a:spcBef>
          <a:spcPct val="0"/>
        </a:spcBef>
        <a:spcAft>
          <a:spcPct val="0"/>
        </a:spcAft>
        <a:defRPr sz="4000" b="1">
          <a:solidFill>
            <a:schemeClr val="tx2"/>
          </a:solidFill>
          <a:latin typeface="Verdana" pitchFamily="34" charset="0"/>
        </a:defRPr>
      </a:lvl4pPr>
      <a:lvl5pPr algn="ctr" rtl="0" eaLnBrk="0" fontAlgn="base" hangingPunct="0">
        <a:spcBef>
          <a:spcPct val="0"/>
        </a:spcBef>
        <a:spcAft>
          <a:spcPct val="0"/>
        </a:spcAft>
        <a:defRPr sz="4000" b="1">
          <a:solidFill>
            <a:schemeClr val="tx2"/>
          </a:solidFill>
          <a:latin typeface="Verdana" pitchFamily="34" charset="0"/>
        </a:defRPr>
      </a:lvl5pPr>
      <a:lvl6pPr marL="457200" algn="ctr" rtl="0" fontAlgn="base">
        <a:spcBef>
          <a:spcPct val="0"/>
        </a:spcBef>
        <a:spcAft>
          <a:spcPct val="0"/>
        </a:spcAft>
        <a:defRPr sz="4000" b="1">
          <a:solidFill>
            <a:schemeClr val="tx2"/>
          </a:solidFill>
          <a:latin typeface="Verdana" pitchFamily="34" charset="0"/>
        </a:defRPr>
      </a:lvl6pPr>
      <a:lvl7pPr marL="914400" algn="ctr" rtl="0" fontAlgn="base">
        <a:spcBef>
          <a:spcPct val="0"/>
        </a:spcBef>
        <a:spcAft>
          <a:spcPct val="0"/>
        </a:spcAft>
        <a:defRPr sz="4000" b="1">
          <a:solidFill>
            <a:schemeClr val="tx2"/>
          </a:solidFill>
          <a:latin typeface="Verdana" pitchFamily="34" charset="0"/>
        </a:defRPr>
      </a:lvl7pPr>
      <a:lvl8pPr marL="1371600" algn="ctr" rtl="0" fontAlgn="base">
        <a:spcBef>
          <a:spcPct val="0"/>
        </a:spcBef>
        <a:spcAft>
          <a:spcPct val="0"/>
        </a:spcAft>
        <a:defRPr sz="4000" b="1">
          <a:solidFill>
            <a:schemeClr val="tx2"/>
          </a:solidFill>
          <a:latin typeface="Verdana" pitchFamily="34" charset="0"/>
        </a:defRPr>
      </a:lvl8pPr>
      <a:lvl9pPr marL="1828800" algn="ctr" rtl="0" fontAlgn="base">
        <a:spcBef>
          <a:spcPct val="0"/>
        </a:spcBef>
        <a:spcAft>
          <a:spcPct val="0"/>
        </a:spcAft>
        <a:defRPr sz="40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anadasnowboard.ca/"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12.png"/><Relationship Id="rId1" Type="http://schemas.microsoft.com/office/2007/relationships/media" Target="../media/media2.mov"/><Relationship Id="rId2" Type="http://schemas.openxmlformats.org/officeDocument/2006/relationships/video" Target="../media/media2.mov"/></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eg"/><Relationship Id="rId8" Type="http://schemas.openxmlformats.org/officeDocument/2006/relationships/image" Target="../media/image6.jpeg"/><Relationship Id="rId1" Type="http://schemas.microsoft.com/office/2007/relationships/media" Target="../media/media1.WAV"/><Relationship Id="rId2" Type="http://schemas.openxmlformats.org/officeDocument/2006/relationships/audio" Target="../media/media1.WAV"/></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71600" y="2060848"/>
            <a:ext cx="7772400" cy="1676400"/>
          </a:xfrm>
        </p:spPr>
        <p:txBody>
          <a:bodyPr/>
          <a:lstStyle/>
          <a:p>
            <a:pPr eaLnBrk="1" hangingPunct="1"/>
            <a:r>
              <a:rPr lang="en-US" sz="3600" dirty="0" smtClean="0">
                <a:solidFill>
                  <a:schemeClr val="bg1"/>
                </a:solidFill>
              </a:rPr>
              <a:t>NCCP/CSCP </a:t>
            </a:r>
            <a:br>
              <a:rPr lang="en-US" sz="3600" dirty="0" smtClean="0">
                <a:solidFill>
                  <a:schemeClr val="bg1"/>
                </a:solidFill>
              </a:rPr>
            </a:br>
            <a:r>
              <a:rPr lang="en-US" sz="3600" dirty="0" smtClean="0">
                <a:solidFill>
                  <a:schemeClr val="bg1"/>
                </a:solidFill>
              </a:rPr>
              <a:t>Evaluator Training</a:t>
            </a:r>
          </a:p>
        </p:txBody>
      </p:sp>
      <p:sp>
        <p:nvSpPr>
          <p:cNvPr id="2051" name="Rectangle 3"/>
          <p:cNvSpPr>
            <a:spLocks noGrp="1" noChangeArrowheads="1"/>
          </p:cNvSpPr>
          <p:nvPr>
            <p:ph type="subTitle" idx="1"/>
          </p:nvPr>
        </p:nvSpPr>
        <p:spPr>
          <a:xfrm>
            <a:off x="1331640" y="4221088"/>
            <a:ext cx="6400800" cy="910952"/>
          </a:xfrm>
        </p:spPr>
        <p:txBody>
          <a:bodyPr/>
          <a:lstStyle/>
          <a:p>
            <a:pPr eaLnBrk="1" hangingPunct="1"/>
            <a:r>
              <a:rPr lang="en-US" sz="4000" dirty="0" smtClean="0">
                <a:solidFill>
                  <a:schemeClr val="bg1"/>
                </a:solidFill>
              </a:rPr>
              <a:t>Canada~Snowboard</a:t>
            </a:r>
          </a:p>
        </p:txBody>
      </p:sp>
    </p:spTree>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Certification must be…</a:t>
            </a:r>
          </a:p>
        </p:txBody>
      </p:sp>
      <p:sp>
        <p:nvSpPr>
          <p:cNvPr id="95235" name="Rectangle 3"/>
          <p:cNvSpPr>
            <a:spLocks noGrp="1" noChangeArrowheads="1"/>
          </p:cNvSpPr>
          <p:nvPr>
            <p:ph idx="1"/>
          </p:nvPr>
        </p:nvSpPr>
        <p:spPr/>
        <p:txBody>
          <a:bodyPr/>
          <a:lstStyle/>
          <a:p>
            <a:pPr marL="609600" indent="-609600" eaLnBrk="1" hangingPunct="1">
              <a:buFontTx/>
              <a:buAutoNum type="arabicPeriod"/>
            </a:pPr>
            <a:r>
              <a:rPr lang="en-US" smtClean="0">
                <a:cs typeface="Times New Roman" pitchFamily="18" charset="0"/>
              </a:rPr>
              <a:t>Administratively feasible</a:t>
            </a:r>
          </a:p>
          <a:p>
            <a:pPr marL="609600" indent="-609600" eaLnBrk="1" hangingPunct="1">
              <a:buFontTx/>
              <a:buAutoNum type="arabicPeriod"/>
            </a:pPr>
            <a:r>
              <a:rPr lang="en-US" smtClean="0">
                <a:cs typeface="Times New Roman" pitchFamily="18" charset="0"/>
              </a:rPr>
              <a:t>Professionally acceptable</a:t>
            </a:r>
          </a:p>
          <a:p>
            <a:pPr marL="609600" indent="-609600" eaLnBrk="1" hangingPunct="1">
              <a:buFontTx/>
              <a:buAutoNum type="arabicPeriod"/>
            </a:pPr>
            <a:r>
              <a:rPr lang="en-US" smtClean="0">
                <a:cs typeface="Times New Roman" pitchFamily="18" charset="0"/>
              </a:rPr>
              <a:t>Credible</a:t>
            </a:r>
          </a:p>
          <a:p>
            <a:pPr marL="609600" indent="-609600" eaLnBrk="1" hangingPunct="1">
              <a:buFontTx/>
              <a:buAutoNum type="arabicPeriod"/>
            </a:pPr>
            <a:r>
              <a:rPr lang="en-US" smtClean="0">
                <a:cs typeface="Times New Roman" pitchFamily="18" charset="0"/>
              </a:rPr>
              <a:t>Legally defensible</a:t>
            </a:r>
          </a:p>
          <a:p>
            <a:pPr marL="609600" indent="-609600" eaLnBrk="1" hangingPunct="1">
              <a:buFontTx/>
              <a:buAutoNum type="arabicPeriod"/>
            </a:pPr>
            <a:r>
              <a:rPr lang="en-US" smtClean="0">
                <a:cs typeface="Times New Roman" pitchFamily="18" charset="0"/>
              </a:rPr>
              <a:t>Affordable</a:t>
            </a:r>
          </a:p>
          <a:p>
            <a:pPr marL="609600" indent="-609600" eaLnBrk="1" hangingPunct="1">
              <a:buFontTx/>
              <a:buAutoNum type="arabicPeriod"/>
            </a:pPr>
            <a:r>
              <a:rPr lang="en-US" smtClean="0">
                <a:cs typeface="Times New Roman" pitchFamily="18" charset="0"/>
              </a:rPr>
              <a:t>Reasonably accessible</a:t>
            </a:r>
            <a:endParaRPr lang="en-US" smtClean="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5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52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52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52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52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52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ctrTitle"/>
          </p:nvPr>
        </p:nvSpPr>
        <p:spPr>
          <a:xfrm>
            <a:off x="685800" y="2286000"/>
            <a:ext cx="7772400" cy="1143000"/>
          </a:xfrm>
        </p:spPr>
        <p:txBody>
          <a:bodyPr/>
          <a:lstStyle/>
          <a:p>
            <a:pPr eaLnBrk="1" hangingPunct="1"/>
            <a:r>
              <a:rPr lang="en-US" smtClean="0"/>
              <a:t>Structure and Background of Evaluation</a:t>
            </a:r>
          </a:p>
        </p:txBody>
      </p:sp>
      <p:sp>
        <p:nvSpPr>
          <p:cNvPr id="14338" name="Footer Placeholder 4"/>
          <p:cNvSpPr>
            <a:spLocks noGrp="1"/>
          </p:cNvSpPr>
          <p:nvPr>
            <p:ph type="ftr" sz="quarter" idx="4294967295"/>
          </p:nvPr>
        </p:nvSpPr>
        <p:spPr bwMode="auto">
          <a:xfrm>
            <a:off x="7239000" y="6248400"/>
            <a:ext cx="1905000" cy="457200"/>
          </a:xfrm>
          <a:prstGeom prst="rect">
            <a:avLst/>
          </a:prstGeom>
          <a:noFill/>
          <a:ln>
            <a:miter lim="800000"/>
            <a:headEnd/>
            <a:tailEnd/>
          </a:ln>
        </p:spPr>
        <p:txBody>
          <a:bodyPr/>
          <a:lstStyle/>
          <a:p>
            <a:pPr algn="r"/>
            <a:r>
              <a:rPr lang="en-US" sz="1400"/>
              <a:t>©Coaching Association of Canada, 2006</a:t>
            </a:r>
          </a:p>
        </p:txBody>
      </p:sp>
    </p:spTree>
  </p:cSld>
  <p:clrMapOvr>
    <a:masterClrMapping/>
  </p:clrMapOvr>
  <p:transition spd="slow">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6"/>
          <p:cNvSpPr>
            <a:spLocks noGrp="1" noChangeArrowheads="1"/>
          </p:cNvSpPr>
          <p:nvPr>
            <p:ph type="title"/>
          </p:nvPr>
        </p:nvSpPr>
        <p:spPr>
          <a:xfrm>
            <a:off x="395288" y="381000"/>
            <a:ext cx="8062912" cy="1143000"/>
          </a:xfrm>
        </p:spPr>
        <p:txBody>
          <a:bodyPr/>
          <a:lstStyle/>
          <a:p>
            <a:pPr eaLnBrk="1" hangingPunct="1"/>
            <a:r>
              <a:rPr lang="en-US" smtClean="0"/>
              <a:t>Evaluation or Assessment?</a:t>
            </a:r>
          </a:p>
        </p:txBody>
      </p:sp>
      <p:sp>
        <p:nvSpPr>
          <p:cNvPr id="91138" name="Rectangle 2"/>
          <p:cNvSpPr>
            <a:spLocks noGrp="1" noChangeArrowheads="1"/>
          </p:cNvSpPr>
          <p:nvPr>
            <p:ph sz="half" idx="1"/>
          </p:nvPr>
        </p:nvSpPr>
        <p:spPr>
          <a:xfrm>
            <a:off x="684213" y="1412875"/>
            <a:ext cx="7772400" cy="2074863"/>
          </a:xfrm>
        </p:spPr>
        <p:txBody>
          <a:bodyPr/>
          <a:lstStyle/>
          <a:p>
            <a:pPr eaLnBrk="1" hangingPunct="1">
              <a:buFontTx/>
              <a:buNone/>
            </a:pPr>
            <a:r>
              <a:rPr lang="en-US" b="1" i="1" dirty="0" smtClean="0"/>
              <a:t>EVALUATION</a:t>
            </a:r>
          </a:p>
          <a:p>
            <a:pPr eaLnBrk="1" hangingPunct="1"/>
            <a:r>
              <a:rPr lang="en-US" sz="2400" dirty="0" smtClean="0"/>
              <a:t>A process whereby a </a:t>
            </a:r>
            <a:r>
              <a:rPr lang="en-US" sz="2400" i="1" u="sng" dirty="0" smtClean="0"/>
              <a:t>judgment</a:t>
            </a:r>
            <a:r>
              <a:rPr lang="en-US" sz="2400" dirty="0" smtClean="0"/>
              <a:t> is made on the ability of the coach to </a:t>
            </a:r>
            <a:r>
              <a:rPr lang="en-US" sz="2400" i="1" u="sng" dirty="0" smtClean="0"/>
              <a:t>demonstrate</a:t>
            </a:r>
            <a:r>
              <a:rPr lang="en-US" sz="2400" dirty="0" smtClean="0"/>
              <a:t> one or more outcomes to an </a:t>
            </a:r>
            <a:r>
              <a:rPr lang="en-US" sz="2400" i="1" u="sng" dirty="0" smtClean="0"/>
              <a:t>established standard</a:t>
            </a:r>
            <a:endParaRPr lang="en-US" sz="2400" dirty="0" smtClean="0"/>
          </a:p>
        </p:txBody>
      </p:sp>
      <p:sp>
        <p:nvSpPr>
          <p:cNvPr id="91139" name="Rectangle 3"/>
          <p:cNvSpPr>
            <a:spLocks noGrp="1" noChangeArrowheads="1"/>
          </p:cNvSpPr>
          <p:nvPr>
            <p:ph sz="half" idx="2"/>
          </p:nvPr>
        </p:nvSpPr>
        <p:spPr>
          <a:xfrm>
            <a:off x="684213" y="3429000"/>
            <a:ext cx="7772400" cy="2449513"/>
          </a:xfrm>
        </p:spPr>
        <p:txBody>
          <a:bodyPr/>
          <a:lstStyle/>
          <a:p>
            <a:pPr eaLnBrk="1" hangingPunct="1">
              <a:buFontTx/>
              <a:buNone/>
            </a:pPr>
            <a:r>
              <a:rPr lang="en-US" b="1" i="1" dirty="0" smtClean="0"/>
              <a:t>ASSESSMENT</a:t>
            </a:r>
          </a:p>
          <a:p>
            <a:pPr eaLnBrk="1" hangingPunct="1"/>
            <a:r>
              <a:rPr lang="en-US" sz="2400" dirty="0" smtClean="0"/>
              <a:t>A step in the learning process whereby the learner is </a:t>
            </a:r>
            <a:r>
              <a:rPr lang="en-US" sz="2400" i="1" u="sng" dirty="0" smtClean="0"/>
              <a:t>informed of his or her performance</a:t>
            </a:r>
            <a:r>
              <a:rPr lang="en-US" sz="2400" dirty="0" smtClean="0"/>
              <a:t> or progress towards the </a:t>
            </a:r>
            <a:r>
              <a:rPr lang="en-US" sz="2400" i="1" u="sng" dirty="0" smtClean="0"/>
              <a:t>achievement</a:t>
            </a:r>
            <a:r>
              <a:rPr lang="en-US" sz="2400" dirty="0" smtClean="0"/>
              <a:t> of a given outcome or </a:t>
            </a:r>
            <a:r>
              <a:rPr lang="en-US" sz="2400" i="1" u="sng" dirty="0" smtClean="0"/>
              <a:t>established standard</a:t>
            </a:r>
            <a:endParaRPr lang="en-US" sz="2400" dirty="0" smtClean="0"/>
          </a:p>
        </p:txBody>
      </p:sp>
      <p:sp>
        <p:nvSpPr>
          <p:cNvPr id="15362" name="Footer Placeholder 5"/>
          <p:cNvSpPr>
            <a:spLocks noGrp="1"/>
          </p:cNvSpPr>
          <p:nvPr>
            <p:ph type="ftr" sz="quarter" idx="4294967295"/>
          </p:nvPr>
        </p:nvSpPr>
        <p:spPr bwMode="auto">
          <a:xfrm>
            <a:off x="7239000" y="6248400"/>
            <a:ext cx="1905000" cy="457200"/>
          </a:xfrm>
          <a:prstGeom prst="rect">
            <a:avLst/>
          </a:prstGeom>
          <a:noFill/>
          <a:ln>
            <a:miter lim="800000"/>
            <a:headEnd/>
            <a:tailEnd/>
          </a:ln>
        </p:spPr>
        <p:txBody>
          <a:bodyPr/>
          <a:lstStyle/>
          <a:p>
            <a:pPr algn="r"/>
            <a:r>
              <a:rPr lang="en-US" sz="1400"/>
              <a:t>©Coaching Association of Canada, 2006</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1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13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p:bldP spid="9113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685800" y="381000"/>
            <a:ext cx="7772400" cy="762000"/>
          </a:xfrm>
        </p:spPr>
        <p:txBody>
          <a:bodyPr/>
          <a:lstStyle/>
          <a:p>
            <a:pPr eaLnBrk="1" hangingPunct="1"/>
            <a:r>
              <a:rPr lang="en-US" sz="3600" dirty="0" smtClean="0">
                <a:solidFill>
                  <a:schemeClr val="tx1"/>
                </a:solidFill>
              </a:rPr>
              <a:t>Certification Standards – Comp-</a:t>
            </a:r>
            <a:r>
              <a:rPr lang="en-US" sz="3600" dirty="0" err="1" smtClean="0">
                <a:solidFill>
                  <a:schemeClr val="tx1"/>
                </a:solidFill>
              </a:rPr>
              <a:t>Int</a:t>
            </a:r>
            <a:endParaRPr lang="en-US" sz="3600" dirty="0" smtClean="0">
              <a:solidFill>
                <a:schemeClr val="tx1"/>
              </a:solidFill>
            </a:endParaRPr>
          </a:p>
        </p:txBody>
      </p:sp>
      <p:sp>
        <p:nvSpPr>
          <p:cNvPr id="16386" name="Footer Placeholder 3"/>
          <p:cNvSpPr>
            <a:spLocks noGrp="1"/>
          </p:cNvSpPr>
          <p:nvPr>
            <p:ph type="ftr" sz="quarter" idx="4294967295"/>
          </p:nvPr>
        </p:nvSpPr>
        <p:spPr bwMode="auto">
          <a:xfrm>
            <a:off x="7239000" y="6248400"/>
            <a:ext cx="1905000" cy="457200"/>
          </a:xfrm>
          <a:prstGeom prst="rect">
            <a:avLst/>
          </a:prstGeom>
          <a:noFill/>
          <a:ln>
            <a:miter lim="800000"/>
            <a:headEnd/>
            <a:tailEnd/>
          </a:ln>
        </p:spPr>
        <p:txBody>
          <a:bodyPr/>
          <a:lstStyle/>
          <a:p>
            <a:pPr algn="r"/>
            <a:r>
              <a:rPr lang="en-US" sz="1400"/>
              <a:t>©Coaching Association of Canada, 2006</a:t>
            </a:r>
          </a:p>
        </p:txBody>
      </p:sp>
      <p:grpSp>
        <p:nvGrpSpPr>
          <p:cNvPr id="16388" name="Group 3"/>
          <p:cNvGrpSpPr>
            <a:grpSpLocks/>
          </p:cNvGrpSpPr>
          <p:nvPr/>
        </p:nvGrpSpPr>
        <p:grpSpPr bwMode="auto">
          <a:xfrm>
            <a:off x="685800" y="1295400"/>
            <a:ext cx="7162800" cy="5208588"/>
            <a:chOff x="432" y="816"/>
            <a:chExt cx="4512" cy="3281"/>
          </a:xfrm>
        </p:grpSpPr>
        <p:grpSp>
          <p:nvGrpSpPr>
            <p:cNvPr id="16405" name="Group 4"/>
            <p:cNvGrpSpPr>
              <a:grpSpLocks/>
            </p:cNvGrpSpPr>
            <p:nvPr/>
          </p:nvGrpSpPr>
          <p:grpSpPr bwMode="auto">
            <a:xfrm>
              <a:off x="480" y="3119"/>
              <a:ext cx="3775" cy="978"/>
              <a:chOff x="0" y="3215"/>
              <a:chExt cx="3775" cy="978"/>
            </a:xfrm>
          </p:grpSpPr>
          <p:sp>
            <p:nvSpPr>
              <p:cNvPr id="16421" name="Text Box 5"/>
              <p:cNvSpPr txBox="1">
                <a:spLocks noChangeArrowheads="1"/>
              </p:cNvSpPr>
              <p:nvPr/>
            </p:nvSpPr>
            <p:spPr bwMode="auto">
              <a:xfrm>
                <a:off x="0" y="3502"/>
                <a:ext cx="1011" cy="365"/>
              </a:xfrm>
              <a:prstGeom prst="rect">
                <a:avLst/>
              </a:prstGeom>
              <a:noFill/>
              <a:ln w="9525">
                <a:noFill/>
                <a:miter lim="800000"/>
                <a:headEnd/>
                <a:tailEnd/>
              </a:ln>
            </p:spPr>
            <p:txBody>
              <a:bodyPr wrap="none">
                <a:spAutoFit/>
              </a:bodyPr>
              <a:lstStyle/>
              <a:p>
                <a:r>
                  <a:rPr lang="fr-CA" sz="3200">
                    <a:latin typeface="Arial" charset="0"/>
                    <a:cs typeface="Times New Roman" pitchFamily="18" charset="0"/>
                  </a:rPr>
                  <a:t>Criteria </a:t>
                </a:r>
                <a:endParaRPr lang="en-CA" sz="3200">
                  <a:latin typeface="Arial" charset="0"/>
                  <a:cs typeface="Times New Roman" pitchFamily="18" charset="0"/>
                </a:endParaRPr>
              </a:p>
            </p:txBody>
          </p:sp>
          <p:sp>
            <p:nvSpPr>
              <p:cNvPr id="16422" name="Text Box 6"/>
              <p:cNvSpPr txBox="1">
                <a:spLocks noChangeArrowheads="1"/>
              </p:cNvSpPr>
              <p:nvPr/>
            </p:nvSpPr>
            <p:spPr bwMode="auto">
              <a:xfrm>
                <a:off x="1536" y="3551"/>
                <a:ext cx="223" cy="288"/>
              </a:xfrm>
              <a:prstGeom prst="rect">
                <a:avLst/>
              </a:prstGeom>
              <a:noFill/>
              <a:ln w="9525">
                <a:noFill/>
                <a:miter lim="800000"/>
                <a:headEnd/>
                <a:tailEnd/>
              </a:ln>
            </p:spPr>
            <p:txBody>
              <a:bodyPr wrap="none">
                <a:spAutoFit/>
              </a:bodyPr>
              <a:lstStyle/>
              <a:p>
                <a:r>
                  <a:rPr lang="en-US">
                    <a:latin typeface="Arial" charset="0"/>
                    <a:cs typeface="Times New Roman" pitchFamily="18" charset="0"/>
                  </a:rPr>
                  <a:t>1</a:t>
                </a:r>
                <a:endParaRPr lang="en-CA">
                  <a:latin typeface="Arial" charset="0"/>
                  <a:cs typeface="Times New Roman" pitchFamily="18" charset="0"/>
                </a:endParaRPr>
              </a:p>
            </p:txBody>
          </p:sp>
          <p:sp>
            <p:nvSpPr>
              <p:cNvPr id="16423" name="Text Box 7"/>
              <p:cNvSpPr txBox="1">
                <a:spLocks noChangeArrowheads="1"/>
              </p:cNvSpPr>
              <p:nvPr/>
            </p:nvSpPr>
            <p:spPr bwMode="auto">
              <a:xfrm>
                <a:off x="2208" y="3407"/>
                <a:ext cx="223" cy="518"/>
              </a:xfrm>
              <a:prstGeom prst="rect">
                <a:avLst/>
              </a:prstGeom>
              <a:noFill/>
              <a:ln w="9525">
                <a:noFill/>
                <a:miter lim="800000"/>
                <a:headEnd/>
                <a:tailEnd/>
              </a:ln>
            </p:spPr>
            <p:txBody>
              <a:bodyPr wrap="none">
                <a:spAutoFit/>
              </a:bodyPr>
              <a:lstStyle/>
              <a:p>
                <a:r>
                  <a:rPr lang="en-US">
                    <a:latin typeface="Arial" charset="0"/>
                    <a:cs typeface="Times New Roman" pitchFamily="18" charset="0"/>
                  </a:rPr>
                  <a:t>1</a:t>
                </a:r>
              </a:p>
              <a:p>
                <a:r>
                  <a:rPr lang="en-US">
                    <a:latin typeface="Arial" charset="0"/>
                    <a:cs typeface="Times New Roman" pitchFamily="18" charset="0"/>
                  </a:rPr>
                  <a:t>2</a:t>
                </a:r>
                <a:endParaRPr lang="en-CA">
                  <a:latin typeface="Arial" charset="0"/>
                  <a:cs typeface="Times New Roman" pitchFamily="18" charset="0"/>
                </a:endParaRPr>
              </a:p>
            </p:txBody>
          </p:sp>
          <p:sp>
            <p:nvSpPr>
              <p:cNvPr id="16424" name="Text Box 8"/>
              <p:cNvSpPr txBox="1">
                <a:spLocks noChangeArrowheads="1"/>
              </p:cNvSpPr>
              <p:nvPr/>
            </p:nvSpPr>
            <p:spPr bwMode="auto">
              <a:xfrm>
                <a:off x="1872" y="3311"/>
                <a:ext cx="223" cy="748"/>
              </a:xfrm>
              <a:prstGeom prst="rect">
                <a:avLst/>
              </a:prstGeom>
              <a:noFill/>
              <a:ln w="9525">
                <a:noFill/>
                <a:miter lim="800000"/>
                <a:headEnd/>
                <a:tailEnd/>
              </a:ln>
            </p:spPr>
            <p:txBody>
              <a:bodyPr wrap="none">
                <a:spAutoFit/>
              </a:bodyPr>
              <a:lstStyle/>
              <a:p>
                <a:r>
                  <a:rPr lang="en-US">
                    <a:latin typeface="Arial" charset="0"/>
                    <a:cs typeface="Times New Roman" pitchFamily="18" charset="0"/>
                  </a:rPr>
                  <a:t>1</a:t>
                </a:r>
              </a:p>
              <a:p>
                <a:r>
                  <a:rPr lang="en-US">
                    <a:latin typeface="Arial" charset="0"/>
                    <a:cs typeface="Times New Roman" pitchFamily="18" charset="0"/>
                  </a:rPr>
                  <a:t>2</a:t>
                </a:r>
              </a:p>
              <a:p>
                <a:r>
                  <a:rPr lang="en-US">
                    <a:latin typeface="Arial" charset="0"/>
                    <a:cs typeface="Times New Roman" pitchFamily="18" charset="0"/>
                  </a:rPr>
                  <a:t>3</a:t>
                </a:r>
                <a:endParaRPr lang="en-CA">
                  <a:latin typeface="Arial" charset="0"/>
                  <a:cs typeface="Times New Roman" pitchFamily="18" charset="0"/>
                </a:endParaRPr>
              </a:p>
            </p:txBody>
          </p:sp>
          <p:sp>
            <p:nvSpPr>
              <p:cNvPr id="16425" name="Text Box 9"/>
              <p:cNvSpPr txBox="1">
                <a:spLocks noChangeArrowheads="1"/>
              </p:cNvSpPr>
              <p:nvPr/>
            </p:nvSpPr>
            <p:spPr bwMode="auto">
              <a:xfrm>
                <a:off x="2544" y="3311"/>
                <a:ext cx="223" cy="748"/>
              </a:xfrm>
              <a:prstGeom prst="rect">
                <a:avLst/>
              </a:prstGeom>
              <a:noFill/>
              <a:ln w="9525">
                <a:noFill/>
                <a:miter lim="800000"/>
                <a:headEnd/>
                <a:tailEnd/>
              </a:ln>
            </p:spPr>
            <p:txBody>
              <a:bodyPr wrap="none">
                <a:spAutoFit/>
              </a:bodyPr>
              <a:lstStyle/>
              <a:p>
                <a:r>
                  <a:rPr lang="en-US">
                    <a:latin typeface="Arial" charset="0"/>
                    <a:cs typeface="Times New Roman" pitchFamily="18" charset="0"/>
                  </a:rPr>
                  <a:t>1</a:t>
                </a:r>
              </a:p>
              <a:p>
                <a:r>
                  <a:rPr lang="en-US">
                    <a:latin typeface="Arial" charset="0"/>
                    <a:cs typeface="Times New Roman" pitchFamily="18" charset="0"/>
                  </a:rPr>
                  <a:t>2</a:t>
                </a:r>
              </a:p>
              <a:p>
                <a:r>
                  <a:rPr lang="en-US">
                    <a:latin typeface="Arial" charset="0"/>
                    <a:cs typeface="Times New Roman" pitchFamily="18" charset="0"/>
                  </a:rPr>
                  <a:t>3</a:t>
                </a:r>
                <a:endParaRPr lang="en-CA">
                  <a:latin typeface="Arial" charset="0"/>
                  <a:cs typeface="Times New Roman" pitchFamily="18" charset="0"/>
                </a:endParaRPr>
              </a:p>
            </p:txBody>
          </p:sp>
          <p:sp>
            <p:nvSpPr>
              <p:cNvPr id="16426" name="Text Box 10"/>
              <p:cNvSpPr txBox="1">
                <a:spLocks noChangeArrowheads="1"/>
              </p:cNvSpPr>
              <p:nvPr/>
            </p:nvSpPr>
            <p:spPr bwMode="auto">
              <a:xfrm>
                <a:off x="3216" y="3359"/>
                <a:ext cx="223" cy="748"/>
              </a:xfrm>
              <a:prstGeom prst="rect">
                <a:avLst/>
              </a:prstGeom>
              <a:noFill/>
              <a:ln w="9525">
                <a:noFill/>
                <a:miter lim="800000"/>
                <a:headEnd/>
                <a:tailEnd/>
              </a:ln>
            </p:spPr>
            <p:txBody>
              <a:bodyPr wrap="none">
                <a:spAutoFit/>
              </a:bodyPr>
              <a:lstStyle/>
              <a:p>
                <a:r>
                  <a:rPr lang="en-US">
                    <a:latin typeface="Arial" charset="0"/>
                    <a:cs typeface="Times New Roman" pitchFamily="18" charset="0"/>
                  </a:rPr>
                  <a:t>1</a:t>
                </a:r>
              </a:p>
              <a:p>
                <a:r>
                  <a:rPr lang="en-US">
                    <a:latin typeface="Arial" charset="0"/>
                    <a:cs typeface="Times New Roman" pitchFamily="18" charset="0"/>
                  </a:rPr>
                  <a:t>2</a:t>
                </a:r>
              </a:p>
              <a:p>
                <a:r>
                  <a:rPr lang="en-US">
                    <a:latin typeface="Arial" charset="0"/>
                    <a:cs typeface="Times New Roman" pitchFamily="18" charset="0"/>
                  </a:rPr>
                  <a:t>3</a:t>
                </a:r>
                <a:endParaRPr lang="en-CA">
                  <a:latin typeface="Arial" charset="0"/>
                  <a:cs typeface="Times New Roman" pitchFamily="18" charset="0"/>
                </a:endParaRPr>
              </a:p>
            </p:txBody>
          </p:sp>
          <p:sp>
            <p:nvSpPr>
              <p:cNvPr id="16427" name="Text Box 11"/>
              <p:cNvSpPr txBox="1">
                <a:spLocks noChangeArrowheads="1"/>
              </p:cNvSpPr>
              <p:nvPr/>
            </p:nvSpPr>
            <p:spPr bwMode="auto">
              <a:xfrm>
                <a:off x="2880" y="3215"/>
                <a:ext cx="223" cy="978"/>
              </a:xfrm>
              <a:prstGeom prst="rect">
                <a:avLst/>
              </a:prstGeom>
              <a:noFill/>
              <a:ln w="9525">
                <a:noFill/>
                <a:miter lim="800000"/>
                <a:headEnd/>
                <a:tailEnd/>
              </a:ln>
            </p:spPr>
            <p:txBody>
              <a:bodyPr wrap="none">
                <a:spAutoFit/>
              </a:bodyPr>
              <a:lstStyle/>
              <a:p>
                <a:r>
                  <a:rPr lang="en-US">
                    <a:latin typeface="Arial" charset="0"/>
                    <a:cs typeface="Times New Roman" pitchFamily="18" charset="0"/>
                  </a:rPr>
                  <a:t>1</a:t>
                </a:r>
              </a:p>
              <a:p>
                <a:r>
                  <a:rPr lang="en-US">
                    <a:latin typeface="Arial" charset="0"/>
                    <a:cs typeface="Times New Roman" pitchFamily="18" charset="0"/>
                  </a:rPr>
                  <a:t>2</a:t>
                </a:r>
              </a:p>
              <a:p>
                <a:r>
                  <a:rPr lang="en-US">
                    <a:latin typeface="Arial" charset="0"/>
                    <a:cs typeface="Times New Roman" pitchFamily="18" charset="0"/>
                  </a:rPr>
                  <a:t>3</a:t>
                </a:r>
              </a:p>
              <a:p>
                <a:r>
                  <a:rPr lang="en-US">
                    <a:latin typeface="Arial" charset="0"/>
                    <a:cs typeface="Times New Roman" pitchFamily="18" charset="0"/>
                  </a:rPr>
                  <a:t>4</a:t>
                </a:r>
                <a:endParaRPr lang="en-CA">
                  <a:latin typeface="Arial" charset="0"/>
                  <a:cs typeface="Times New Roman" pitchFamily="18" charset="0"/>
                </a:endParaRPr>
              </a:p>
            </p:txBody>
          </p:sp>
          <p:sp>
            <p:nvSpPr>
              <p:cNvPr id="16428" name="Text Box 12"/>
              <p:cNvSpPr txBox="1">
                <a:spLocks noChangeArrowheads="1"/>
              </p:cNvSpPr>
              <p:nvPr/>
            </p:nvSpPr>
            <p:spPr bwMode="auto">
              <a:xfrm>
                <a:off x="3552" y="3407"/>
                <a:ext cx="223" cy="518"/>
              </a:xfrm>
              <a:prstGeom prst="rect">
                <a:avLst/>
              </a:prstGeom>
              <a:noFill/>
              <a:ln w="9525">
                <a:noFill/>
                <a:miter lim="800000"/>
                <a:headEnd/>
                <a:tailEnd/>
              </a:ln>
            </p:spPr>
            <p:txBody>
              <a:bodyPr wrap="none">
                <a:spAutoFit/>
              </a:bodyPr>
              <a:lstStyle/>
              <a:p>
                <a:r>
                  <a:rPr lang="en-US">
                    <a:latin typeface="Arial" charset="0"/>
                    <a:cs typeface="Times New Roman" pitchFamily="18" charset="0"/>
                  </a:rPr>
                  <a:t>1</a:t>
                </a:r>
              </a:p>
              <a:p>
                <a:r>
                  <a:rPr lang="en-US">
                    <a:latin typeface="Arial" charset="0"/>
                    <a:cs typeface="Times New Roman" pitchFamily="18" charset="0"/>
                  </a:rPr>
                  <a:t>2</a:t>
                </a:r>
                <a:endParaRPr lang="en-CA">
                  <a:latin typeface="Arial" charset="0"/>
                  <a:cs typeface="Times New Roman" pitchFamily="18" charset="0"/>
                </a:endParaRPr>
              </a:p>
            </p:txBody>
          </p:sp>
        </p:grpSp>
        <p:grpSp>
          <p:nvGrpSpPr>
            <p:cNvPr id="16406" name="Group 13"/>
            <p:cNvGrpSpPr>
              <a:grpSpLocks/>
            </p:cNvGrpSpPr>
            <p:nvPr/>
          </p:nvGrpSpPr>
          <p:grpSpPr bwMode="auto">
            <a:xfrm>
              <a:off x="432" y="2830"/>
              <a:ext cx="4512" cy="365"/>
              <a:chOff x="0" y="2926"/>
              <a:chExt cx="4512" cy="365"/>
            </a:xfrm>
          </p:grpSpPr>
          <p:sp>
            <p:nvSpPr>
              <p:cNvPr id="16411" name="Line 14"/>
              <p:cNvSpPr>
                <a:spLocks noChangeShapeType="1"/>
              </p:cNvSpPr>
              <p:nvPr/>
            </p:nvSpPr>
            <p:spPr bwMode="auto">
              <a:xfrm>
                <a:off x="1488" y="3216"/>
                <a:ext cx="3024" cy="0"/>
              </a:xfrm>
              <a:prstGeom prst="line">
                <a:avLst/>
              </a:prstGeom>
              <a:noFill/>
              <a:ln w="57150">
                <a:solidFill>
                  <a:schemeClr val="tx1"/>
                </a:solidFill>
                <a:round/>
                <a:headEnd/>
                <a:tailEnd type="triangle" w="med" len="med"/>
              </a:ln>
            </p:spPr>
            <p:txBody>
              <a:bodyPr/>
              <a:lstStyle/>
              <a:p>
                <a:endParaRPr lang="en-CA"/>
              </a:p>
            </p:txBody>
          </p:sp>
          <p:sp>
            <p:nvSpPr>
              <p:cNvPr id="16412" name="Line 15"/>
              <p:cNvSpPr>
                <a:spLocks noChangeShapeType="1"/>
              </p:cNvSpPr>
              <p:nvPr/>
            </p:nvSpPr>
            <p:spPr bwMode="auto">
              <a:xfrm flipV="1">
                <a:off x="1776" y="3024"/>
                <a:ext cx="0" cy="192"/>
              </a:xfrm>
              <a:prstGeom prst="line">
                <a:avLst/>
              </a:prstGeom>
              <a:noFill/>
              <a:ln w="38100">
                <a:solidFill>
                  <a:schemeClr val="tx1"/>
                </a:solidFill>
                <a:round/>
                <a:headEnd/>
                <a:tailEnd/>
              </a:ln>
            </p:spPr>
            <p:txBody>
              <a:bodyPr/>
              <a:lstStyle/>
              <a:p>
                <a:endParaRPr lang="en-CA"/>
              </a:p>
            </p:txBody>
          </p:sp>
          <p:sp>
            <p:nvSpPr>
              <p:cNvPr id="16413" name="Line 16"/>
              <p:cNvSpPr>
                <a:spLocks noChangeShapeType="1"/>
              </p:cNvSpPr>
              <p:nvPr/>
            </p:nvSpPr>
            <p:spPr bwMode="auto">
              <a:xfrm flipV="1">
                <a:off x="2112" y="3024"/>
                <a:ext cx="0" cy="192"/>
              </a:xfrm>
              <a:prstGeom prst="line">
                <a:avLst/>
              </a:prstGeom>
              <a:noFill/>
              <a:ln w="38100">
                <a:solidFill>
                  <a:schemeClr val="tx1"/>
                </a:solidFill>
                <a:round/>
                <a:headEnd/>
                <a:tailEnd/>
              </a:ln>
            </p:spPr>
            <p:txBody>
              <a:bodyPr/>
              <a:lstStyle/>
              <a:p>
                <a:endParaRPr lang="en-CA"/>
              </a:p>
            </p:txBody>
          </p:sp>
          <p:sp>
            <p:nvSpPr>
              <p:cNvPr id="16414" name="Line 17"/>
              <p:cNvSpPr>
                <a:spLocks noChangeShapeType="1"/>
              </p:cNvSpPr>
              <p:nvPr/>
            </p:nvSpPr>
            <p:spPr bwMode="auto">
              <a:xfrm flipV="1">
                <a:off x="2448" y="3024"/>
                <a:ext cx="0" cy="192"/>
              </a:xfrm>
              <a:prstGeom prst="line">
                <a:avLst/>
              </a:prstGeom>
              <a:noFill/>
              <a:ln w="38100">
                <a:solidFill>
                  <a:schemeClr val="tx1"/>
                </a:solidFill>
                <a:round/>
                <a:headEnd/>
                <a:tailEnd/>
              </a:ln>
            </p:spPr>
            <p:txBody>
              <a:bodyPr/>
              <a:lstStyle/>
              <a:p>
                <a:endParaRPr lang="en-CA"/>
              </a:p>
            </p:txBody>
          </p:sp>
          <p:sp>
            <p:nvSpPr>
              <p:cNvPr id="16415" name="Line 18"/>
              <p:cNvSpPr>
                <a:spLocks noChangeShapeType="1"/>
              </p:cNvSpPr>
              <p:nvPr/>
            </p:nvSpPr>
            <p:spPr bwMode="auto">
              <a:xfrm flipV="1">
                <a:off x="2784" y="3024"/>
                <a:ext cx="0" cy="192"/>
              </a:xfrm>
              <a:prstGeom prst="line">
                <a:avLst/>
              </a:prstGeom>
              <a:noFill/>
              <a:ln w="38100">
                <a:solidFill>
                  <a:schemeClr val="tx1"/>
                </a:solidFill>
                <a:round/>
                <a:headEnd/>
                <a:tailEnd/>
              </a:ln>
            </p:spPr>
            <p:txBody>
              <a:bodyPr/>
              <a:lstStyle/>
              <a:p>
                <a:endParaRPr lang="en-CA"/>
              </a:p>
            </p:txBody>
          </p:sp>
          <p:sp>
            <p:nvSpPr>
              <p:cNvPr id="16416" name="Line 19"/>
              <p:cNvSpPr>
                <a:spLocks noChangeShapeType="1"/>
              </p:cNvSpPr>
              <p:nvPr/>
            </p:nvSpPr>
            <p:spPr bwMode="auto">
              <a:xfrm flipV="1">
                <a:off x="3792" y="3024"/>
                <a:ext cx="0" cy="192"/>
              </a:xfrm>
              <a:prstGeom prst="line">
                <a:avLst/>
              </a:prstGeom>
              <a:noFill/>
              <a:ln w="38100">
                <a:solidFill>
                  <a:schemeClr val="tx1"/>
                </a:solidFill>
                <a:round/>
                <a:headEnd/>
                <a:tailEnd/>
              </a:ln>
            </p:spPr>
            <p:txBody>
              <a:bodyPr/>
              <a:lstStyle/>
              <a:p>
                <a:endParaRPr lang="en-CA"/>
              </a:p>
            </p:txBody>
          </p:sp>
          <p:sp>
            <p:nvSpPr>
              <p:cNvPr id="16417" name="Line 20"/>
              <p:cNvSpPr>
                <a:spLocks noChangeShapeType="1"/>
              </p:cNvSpPr>
              <p:nvPr/>
            </p:nvSpPr>
            <p:spPr bwMode="auto">
              <a:xfrm flipV="1">
                <a:off x="3120" y="3024"/>
                <a:ext cx="0" cy="192"/>
              </a:xfrm>
              <a:prstGeom prst="line">
                <a:avLst/>
              </a:prstGeom>
              <a:noFill/>
              <a:ln w="38100">
                <a:solidFill>
                  <a:schemeClr val="tx1"/>
                </a:solidFill>
                <a:round/>
                <a:headEnd/>
                <a:tailEnd/>
              </a:ln>
            </p:spPr>
            <p:txBody>
              <a:bodyPr/>
              <a:lstStyle/>
              <a:p>
                <a:endParaRPr lang="en-CA"/>
              </a:p>
            </p:txBody>
          </p:sp>
          <p:sp>
            <p:nvSpPr>
              <p:cNvPr id="16418" name="Line 21"/>
              <p:cNvSpPr>
                <a:spLocks noChangeShapeType="1"/>
              </p:cNvSpPr>
              <p:nvPr/>
            </p:nvSpPr>
            <p:spPr bwMode="auto">
              <a:xfrm flipV="1">
                <a:off x="3456" y="3024"/>
                <a:ext cx="0" cy="192"/>
              </a:xfrm>
              <a:prstGeom prst="line">
                <a:avLst/>
              </a:prstGeom>
              <a:noFill/>
              <a:ln w="38100">
                <a:solidFill>
                  <a:schemeClr val="tx1"/>
                </a:solidFill>
                <a:round/>
                <a:headEnd/>
                <a:tailEnd/>
              </a:ln>
            </p:spPr>
            <p:txBody>
              <a:bodyPr/>
              <a:lstStyle/>
              <a:p>
                <a:endParaRPr lang="en-CA"/>
              </a:p>
            </p:txBody>
          </p:sp>
          <p:sp>
            <p:nvSpPr>
              <p:cNvPr id="16419" name="Text Box 22"/>
              <p:cNvSpPr txBox="1">
                <a:spLocks noChangeArrowheads="1"/>
              </p:cNvSpPr>
              <p:nvPr/>
            </p:nvSpPr>
            <p:spPr bwMode="auto">
              <a:xfrm>
                <a:off x="0" y="2926"/>
                <a:ext cx="187" cy="365"/>
              </a:xfrm>
              <a:prstGeom prst="rect">
                <a:avLst/>
              </a:prstGeom>
              <a:noFill/>
              <a:ln w="9525">
                <a:noFill/>
                <a:miter lim="800000"/>
                <a:headEnd/>
                <a:tailEnd/>
              </a:ln>
            </p:spPr>
            <p:txBody>
              <a:bodyPr wrap="none">
                <a:spAutoFit/>
              </a:bodyPr>
              <a:lstStyle/>
              <a:p>
                <a:r>
                  <a:rPr lang="fr-CA" sz="3200">
                    <a:latin typeface="Arial" charset="0"/>
                    <a:cs typeface="Times New Roman" pitchFamily="18" charset="0"/>
                  </a:rPr>
                  <a:t> </a:t>
                </a:r>
                <a:endParaRPr lang="en-CA" sz="3200">
                  <a:latin typeface="Arial" charset="0"/>
                  <a:cs typeface="Times New Roman" pitchFamily="18" charset="0"/>
                </a:endParaRPr>
              </a:p>
            </p:txBody>
          </p:sp>
          <p:sp>
            <p:nvSpPr>
              <p:cNvPr id="16420" name="Line 23"/>
              <p:cNvSpPr>
                <a:spLocks noChangeShapeType="1"/>
              </p:cNvSpPr>
              <p:nvPr/>
            </p:nvSpPr>
            <p:spPr bwMode="auto">
              <a:xfrm flipV="1">
                <a:off x="4128" y="3024"/>
                <a:ext cx="0" cy="192"/>
              </a:xfrm>
              <a:prstGeom prst="line">
                <a:avLst/>
              </a:prstGeom>
              <a:noFill/>
              <a:ln w="38100">
                <a:solidFill>
                  <a:schemeClr val="tx1"/>
                </a:solidFill>
                <a:prstDash val="sysDot"/>
                <a:round/>
                <a:headEnd/>
                <a:tailEnd/>
              </a:ln>
            </p:spPr>
            <p:txBody>
              <a:bodyPr/>
              <a:lstStyle/>
              <a:p>
                <a:endParaRPr lang="en-CA"/>
              </a:p>
            </p:txBody>
          </p:sp>
        </p:grpSp>
        <p:sp>
          <p:nvSpPr>
            <p:cNvPr id="16407" name="Line 24"/>
            <p:cNvSpPr>
              <a:spLocks noChangeShapeType="1"/>
            </p:cNvSpPr>
            <p:nvPr/>
          </p:nvSpPr>
          <p:spPr bwMode="auto">
            <a:xfrm flipV="1">
              <a:off x="1920" y="816"/>
              <a:ext cx="0" cy="2304"/>
            </a:xfrm>
            <a:prstGeom prst="line">
              <a:avLst/>
            </a:prstGeom>
            <a:noFill/>
            <a:ln w="57150">
              <a:solidFill>
                <a:schemeClr val="tx1"/>
              </a:solidFill>
              <a:round/>
              <a:headEnd/>
              <a:tailEnd type="triangle" w="med" len="med"/>
            </a:ln>
          </p:spPr>
          <p:txBody>
            <a:bodyPr/>
            <a:lstStyle/>
            <a:p>
              <a:endParaRPr lang="en-CA"/>
            </a:p>
          </p:txBody>
        </p:sp>
        <p:sp>
          <p:nvSpPr>
            <p:cNvPr id="16408" name="Text Box 25"/>
            <p:cNvSpPr txBox="1">
              <a:spLocks noChangeArrowheads="1"/>
            </p:cNvSpPr>
            <p:nvPr/>
          </p:nvSpPr>
          <p:spPr bwMode="auto">
            <a:xfrm>
              <a:off x="960" y="1008"/>
              <a:ext cx="874" cy="442"/>
            </a:xfrm>
            <a:prstGeom prst="rect">
              <a:avLst/>
            </a:prstGeom>
            <a:noFill/>
            <a:ln w="9525">
              <a:noFill/>
              <a:miter lim="800000"/>
              <a:headEnd/>
              <a:tailEnd/>
            </a:ln>
          </p:spPr>
          <p:txBody>
            <a:bodyPr>
              <a:spAutoFit/>
            </a:bodyPr>
            <a:lstStyle/>
            <a:p>
              <a:pPr algn="ctr"/>
              <a:r>
                <a:rPr lang="en-US" sz="2000">
                  <a:latin typeface="Arial" charset="0"/>
                  <a:cs typeface="Times New Roman" pitchFamily="18" charset="0"/>
                </a:rPr>
                <a:t>Highly Effective</a:t>
              </a:r>
              <a:endParaRPr lang="en-CA" sz="2000">
                <a:latin typeface="Arial" charset="0"/>
                <a:cs typeface="Times New Roman" pitchFamily="18" charset="0"/>
              </a:endParaRPr>
            </a:p>
          </p:txBody>
        </p:sp>
        <p:sp>
          <p:nvSpPr>
            <p:cNvPr id="16409" name="Text Box 26"/>
            <p:cNvSpPr txBox="1">
              <a:spLocks noChangeArrowheads="1"/>
            </p:cNvSpPr>
            <p:nvPr/>
          </p:nvSpPr>
          <p:spPr bwMode="auto">
            <a:xfrm>
              <a:off x="912" y="2592"/>
              <a:ext cx="970" cy="442"/>
            </a:xfrm>
            <a:prstGeom prst="rect">
              <a:avLst/>
            </a:prstGeom>
            <a:noFill/>
            <a:ln w="9525">
              <a:noFill/>
              <a:miter lim="800000"/>
              <a:headEnd/>
              <a:tailEnd/>
            </a:ln>
          </p:spPr>
          <p:txBody>
            <a:bodyPr>
              <a:spAutoFit/>
            </a:bodyPr>
            <a:lstStyle/>
            <a:p>
              <a:pPr algn="ctr"/>
              <a:r>
                <a:rPr lang="en-US" sz="2000">
                  <a:latin typeface="Arial" charset="0"/>
                  <a:cs typeface="Times New Roman" pitchFamily="18" charset="0"/>
                </a:rPr>
                <a:t>Not Sufficient</a:t>
              </a:r>
              <a:endParaRPr lang="en-CA" sz="2000">
                <a:latin typeface="Arial" charset="0"/>
                <a:cs typeface="Times New Roman" pitchFamily="18" charset="0"/>
              </a:endParaRPr>
            </a:p>
          </p:txBody>
        </p:sp>
        <p:sp>
          <p:nvSpPr>
            <p:cNvPr id="16410" name="Rectangle 27"/>
            <p:cNvSpPr>
              <a:spLocks noChangeArrowheads="1"/>
            </p:cNvSpPr>
            <p:nvPr/>
          </p:nvSpPr>
          <p:spPr bwMode="auto">
            <a:xfrm>
              <a:off x="480" y="3024"/>
              <a:ext cx="1281" cy="365"/>
            </a:xfrm>
            <a:prstGeom prst="rect">
              <a:avLst/>
            </a:prstGeom>
            <a:noFill/>
            <a:ln w="9525">
              <a:noFill/>
              <a:miter lim="800000"/>
              <a:headEnd/>
              <a:tailEnd/>
            </a:ln>
          </p:spPr>
          <p:txBody>
            <a:bodyPr wrap="none">
              <a:spAutoFit/>
            </a:bodyPr>
            <a:lstStyle/>
            <a:p>
              <a:r>
                <a:rPr lang="fr-CA" sz="3200">
                  <a:latin typeface="Arial" charset="0"/>
                  <a:cs typeface="Times New Roman" pitchFamily="18" charset="0"/>
                </a:rPr>
                <a:t>Outcomes</a:t>
              </a:r>
              <a:endParaRPr lang="en-CA" sz="3200">
                <a:latin typeface="Arial" charset="0"/>
                <a:cs typeface="Times New Roman" pitchFamily="18" charset="0"/>
              </a:endParaRPr>
            </a:p>
          </p:txBody>
        </p:sp>
      </p:grpSp>
      <p:grpSp>
        <p:nvGrpSpPr>
          <p:cNvPr id="5" name="Group 28"/>
          <p:cNvGrpSpPr>
            <a:grpSpLocks/>
          </p:cNvGrpSpPr>
          <p:nvPr/>
        </p:nvGrpSpPr>
        <p:grpSpPr bwMode="auto">
          <a:xfrm>
            <a:off x="990600" y="2895600"/>
            <a:ext cx="4114800" cy="1303338"/>
            <a:chOff x="624" y="1872"/>
            <a:chExt cx="2592" cy="821"/>
          </a:xfrm>
        </p:grpSpPr>
        <p:grpSp>
          <p:nvGrpSpPr>
            <p:cNvPr id="16401" name="Group 29"/>
            <p:cNvGrpSpPr>
              <a:grpSpLocks/>
            </p:cNvGrpSpPr>
            <p:nvPr/>
          </p:nvGrpSpPr>
          <p:grpSpPr bwMode="auto">
            <a:xfrm>
              <a:off x="1920" y="2016"/>
              <a:ext cx="1296" cy="677"/>
              <a:chOff x="1920" y="1920"/>
              <a:chExt cx="1296" cy="677"/>
            </a:xfrm>
          </p:grpSpPr>
          <p:sp>
            <p:nvSpPr>
              <p:cNvPr id="16403" name="Text Box 30"/>
              <p:cNvSpPr txBox="1">
                <a:spLocks noChangeArrowheads="1"/>
              </p:cNvSpPr>
              <p:nvPr/>
            </p:nvSpPr>
            <p:spPr bwMode="auto">
              <a:xfrm rot="-5400000">
                <a:off x="1797" y="2139"/>
                <a:ext cx="629" cy="288"/>
              </a:xfrm>
              <a:prstGeom prst="rect">
                <a:avLst/>
              </a:prstGeom>
              <a:noFill/>
              <a:ln w="9525">
                <a:noFill/>
                <a:miter lim="800000"/>
                <a:headEnd/>
                <a:tailEnd/>
              </a:ln>
            </p:spPr>
            <p:txBody>
              <a:bodyPr wrap="none">
                <a:spAutoFit/>
              </a:bodyPr>
              <a:lstStyle/>
              <a:p>
                <a:r>
                  <a:rPr lang="en-US">
                    <a:latin typeface="Arial" charset="0"/>
                    <a:cs typeface="Times New Roman" pitchFamily="18" charset="0"/>
                  </a:rPr>
                  <a:t>Depth</a:t>
                </a:r>
                <a:endParaRPr lang="en-CA">
                  <a:latin typeface="Arial" charset="0"/>
                  <a:cs typeface="Times New Roman" pitchFamily="18" charset="0"/>
                </a:endParaRPr>
              </a:p>
            </p:txBody>
          </p:sp>
          <p:sp>
            <p:nvSpPr>
              <p:cNvPr id="16404" name="Line 31"/>
              <p:cNvSpPr>
                <a:spLocks noChangeShapeType="1"/>
              </p:cNvSpPr>
              <p:nvPr/>
            </p:nvSpPr>
            <p:spPr bwMode="auto">
              <a:xfrm flipH="1">
                <a:off x="1920" y="1920"/>
                <a:ext cx="1296" cy="0"/>
              </a:xfrm>
              <a:prstGeom prst="line">
                <a:avLst/>
              </a:prstGeom>
              <a:noFill/>
              <a:ln w="38100">
                <a:solidFill>
                  <a:schemeClr val="tx1"/>
                </a:solidFill>
                <a:round/>
                <a:headEnd/>
                <a:tailEnd/>
              </a:ln>
            </p:spPr>
            <p:txBody>
              <a:bodyPr/>
              <a:lstStyle/>
              <a:p>
                <a:endParaRPr lang="en-CA"/>
              </a:p>
            </p:txBody>
          </p:sp>
        </p:grpSp>
        <p:sp>
          <p:nvSpPr>
            <p:cNvPr id="16402" name="Rectangle 32"/>
            <p:cNvSpPr>
              <a:spLocks noChangeArrowheads="1"/>
            </p:cNvSpPr>
            <p:nvPr/>
          </p:nvSpPr>
          <p:spPr bwMode="auto">
            <a:xfrm>
              <a:off x="624" y="1872"/>
              <a:ext cx="1264" cy="250"/>
            </a:xfrm>
            <a:prstGeom prst="rect">
              <a:avLst/>
            </a:prstGeom>
            <a:noFill/>
            <a:ln w="9525">
              <a:noFill/>
              <a:miter lim="800000"/>
              <a:headEnd/>
              <a:tailEnd/>
            </a:ln>
          </p:spPr>
          <p:txBody>
            <a:bodyPr wrap="none">
              <a:spAutoFit/>
            </a:bodyPr>
            <a:lstStyle/>
            <a:p>
              <a:r>
                <a:rPr lang="en-US" sz="2000">
                  <a:latin typeface="Arial" charset="0"/>
                  <a:cs typeface="Times New Roman" pitchFamily="18" charset="0"/>
                </a:rPr>
                <a:t>NCCP Standard</a:t>
              </a:r>
              <a:endParaRPr lang="en-CA" sz="2000">
                <a:latin typeface="Arial" charset="0"/>
                <a:cs typeface="Times New Roman" pitchFamily="18" charset="0"/>
              </a:endParaRPr>
            </a:p>
          </p:txBody>
        </p:sp>
      </p:grpSp>
      <p:grpSp>
        <p:nvGrpSpPr>
          <p:cNvPr id="7" name="Group 33"/>
          <p:cNvGrpSpPr>
            <a:grpSpLocks/>
          </p:cNvGrpSpPr>
          <p:nvPr/>
        </p:nvGrpSpPr>
        <p:grpSpPr bwMode="auto">
          <a:xfrm>
            <a:off x="3581400" y="3124200"/>
            <a:ext cx="3611563" cy="1828800"/>
            <a:chOff x="2256" y="1968"/>
            <a:chExt cx="2275" cy="1152"/>
          </a:xfrm>
        </p:grpSpPr>
        <p:grpSp>
          <p:nvGrpSpPr>
            <p:cNvPr id="16397" name="Group 34"/>
            <p:cNvGrpSpPr>
              <a:grpSpLocks/>
            </p:cNvGrpSpPr>
            <p:nvPr/>
          </p:nvGrpSpPr>
          <p:grpSpPr bwMode="auto">
            <a:xfrm>
              <a:off x="2256" y="1968"/>
              <a:ext cx="960" cy="1152"/>
              <a:chOff x="2256" y="1920"/>
              <a:chExt cx="960" cy="1152"/>
            </a:xfrm>
          </p:grpSpPr>
          <p:sp>
            <p:nvSpPr>
              <p:cNvPr id="16399" name="Line 35"/>
              <p:cNvSpPr>
                <a:spLocks noChangeShapeType="1"/>
              </p:cNvSpPr>
              <p:nvPr/>
            </p:nvSpPr>
            <p:spPr bwMode="auto">
              <a:xfrm flipV="1">
                <a:off x="3216" y="1920"/>
                <a:ext cx="0" cy="1152"/>
              </a:xfrm>
              <a:prstGeom prst="line">
                <a:avLst/>
              </a:prstGeom>
              <a:noFill/>
              <a:ln w="38100">
                <a:solidFill>
                  <a:schemeClr val="tx1"/>
                </a:solidFill>
                <a:round/>
                <a:headEnd/>
                <a:tailEnd/>
              </a:ln>
            </p:spPr>
            <p:txBody>
              <a:bodyPr/>
              <a:lstStyle/>
              <a:p>
                <a:endParaRPr lang="en-CA"/>
              </a:p>
            </p:txBody>
          </p:sp>
          <p:sp>
            <p:nvSpPr>
              <p:cNvPr id="16400" name="Text Box 36"/>
              <p:cNvSpPr txBox="1">
                <a:spLocks noChangeArrowheads="1"/>
              </p:cNvSpPr>
              <p:nvPr/>
            </p:nvSpPr>
            <p:spPr bwMode="auto">
              <a:xfrm>
                <a:off x="2256" y="2592"/>
                <a:ext cx="661" cy="288"/>
              </a:xfrm>
              <a:prstGeom prst="rect">
                <a:avLst/>
              </a:prstGeom>
              <a:noFill/>
              <a:ln w="9525">
                <a:noFill/>
                <a:miter lim="800000"/>
                <a:headEnd/>
                <a:tailEnd/>
              </a:ln>
            </p:spPr>
            <p:txBody>
              <a:bodyPr wrap="none">
                <a:spAutoFit/>
              </a:bodyPr>
              <a:lstStyle/>
              <a:p>
                <a:r>
                  <a:rPr lang="en-US">
                    <a:latin typeface="Arial" charset="0"/>
                    <a:cs typeface="Times New Roman" pitchFamily="18" charset="0"/>
                  </a:rPr>
                  <a:t>Scope</a:t>
                </a:r>
                <a:endParaRPr lang="en-CA">
                  <a:latin typeface="Arial" charset="0"/>
                  <a:cs typeface="Times New Roman" pitchFamily="18" charset="0"/>
                </a:endParaRPr>
              </a:p>
            </p:txBody>
          </p:sp>
        </p:grpSp>
        <p:sp>
          <p:nvSpPr>
            <p:cNvPr id="16398" name="Rectangle 37"/>
            <p:cNvSpPr>
              <a:spLocks noChangeArrowheads="1"/>
            </p:cNvSpPr>
            <p:nvPr/>
          </p:nvSpPr>
          <p:spPr bwMode="auto">
            <a:xfrm>
              <a:off x="3312" y="2304"/>
              <a:ext cx="1219" cy="252"/>
            </a:xfrm>
            <a:prstGeom prst="rect">
              <a:avLst/>
            </a:prstGeom>
            <a:noFill/>
            <a:ln w="9525">
              <a:noFill/>
              <a:miter lim="800000"/>
              <a:headEnd/>
              <a:tailEnd/>
            </a:ln>
          </p:spPr>
          <p:txBody>
            <a:bodyPr>
              <a:spAutoFit/>
            </a:bodyPr>
            <a:lstStyle/>
            <a:p>
              <a:pPr algn="ctr"/>
              <a:r>
                <a:rPr lang="en-US" sz="2000">
                  <a:latin typeface="Arial" charset="0"/>
                  <a:cs typeface="Times New Roman" pitchFamily="18" charset="0"/>
                </a:rPr>
                <a:t>4 Outcomes</a:t>
              </a:r>
              <a:endParaRPr lang="en-CA" sz="2000">
                <a:latin typeface="Arial" charset="0"/>
                <a:cs typeface="Times New Roman" pitchFamily="18" charset="0"/>
              </a:endParaRPr>
            </a:p>
          </p:txBody>
        </p:sp>
      </p:grpSp>
      <p:sp>
        <p:nvSpPr>
          <p:cNvPr id="64551" name="Rectangle 39" descr="Light downward diagonal"/>
          <p:cNvSpPr>
            <a:spLocks noChangeArrowheads="1"/>
          </p:cNvSpPr>
          <p:nvPr/>
        </p:nvSpPr>
        <p:spPr bwMode="auto">
          <a:xfrm>
            <a:off x="3059113" y="3141663"/>
            <a:ext cx="2605087" cy="1828800"/>
          </a:xfrm>
          <a:prstGeom prst="rect">
            <a:avLst/>
          </a:prstGeom>
          <a:pattFill prst="ltDnDiag">
            <a:fgClr>
              <a:schemeClr val="tx2"/>
            </a:fgClr>
            <a:bgClr>
              <a:schemeClr val="bg1"/>
            </a:bgClr>
          </a:pattFill>
          <a:ln w="28575">
            <a:solidFill>
              <a:schemeClr val="tx1"/>
            </a:solidFill>
            <a:miter lim="800000"/>
            <a:headEnd/>
            <a:tailEnd/>
          </a:ln>
          <a:effectLst/>
        </p:spPr>
        <p:txBody>
          <a:bodyPr wrap="none" anchor="ctr"/>
          <a:lstStyle/>
          <a:p>
            <a:pPr algn="ctr">
              <a:defRPr/>
            </a:pPr>
            <a:r>
              <a:rPr lang="en-US" dirty="0" smtClean="0">
                <a:latin typeface="+mn-lt"/>
              </a:rPr>
              <a:t>Comp Intro</a:t>
            </a:r>
            <a:endParaRPr lang="en-US" dirty="0">
              <a:latin typeface="+mn-lt"/>
            </a:endParaRPr>
          </a:p>
        </p:txBody>
      </p:sp>
      <p:grpSp>
        <p:nvGrpSpPr>
          <p:cNvPr id="9" name="Group 45"/>
          <p:cNvGrpSpPr>
            <a:grpSpLocks/>
          </p:cNvGrpSpPr>
          <p:nvPr/>
        </p:nvGrpSpPr>
        <p:grpSpPr bwMode="auto">
          <a:xfrm>
            <a:off x="3779838" y="1628775"/>
            <a:ext cx="4506912" cy="1676400"/>
            <a:chOff x="2400" y="1152"/>
            <a:chExt cx="2592" cy="1056"/>
          </a:xfrm>
        </p:grpSpPr>
        <p:sp>
          <p:nvSpPr>
            <p:cNvPr id="16394" name="AutoShape 42"/>
            <p:cNvSpPr>
              <a:spLocks noChangeArrowheads="1"/>
            </p:cNvSpPr>
            <p:nvPr/>
          </p:nvSpPr>
          <p:spPr bwMode="auto">
            <a:xfrm>
              <a:off x="2400" y="1248"/>
              <a:ext cx="241" cy="576"/>
            </a:xfrm>
            <a:prstGeom prst="upArrow">
              <a:avLst>
                <a:gd name="adj1" fmla="val 50000"/>
                <a:gd name="adj2" fmla="val 59751"/>
              </a:avLst>
            </a:prstGeom>
            <a:noFill/>
            <a:ln w="28575">
              <a:solidFill>
                <a:schemeClr val="tx1"/>
              </a:solidFill>
              <a:miter lim="800000"/>
              <a:headEnd/>
              <a:tailEnd/>
            </a:ln>
          </p:spPr>
          <p:txBody>
            <a:bodyPr wrap="none" anchor="ctr"/>
            <a:lstStyle/>
            <a:p>
              <a:endParaRPr lang="en-US"/>
            </a:p>
          </p:txBody>
        </p:sp>
        <p:sp>
          <p:nvSpPr>
            <p:cNvPr id="16395" name="AutoShape 43"/>
            <p:cNvSpPr>
              <a:spLocks noChangeArrowheads="1"/>
            </p:cNvSpPr>
            <p:nvPr/>
          </p:nvSpPr>
          <p:spPr bwMode="auto">
            <a:xfrm rot="5400000">
              <a:off x="3677" y="1795"/>
              <a:ext cx="192" cy="634"/>
            </a:xfrm>
            <a:prstGeom prst="upArrow">
              <a:avLst>
                <a:gd name="adj1" fmla="val 50000"/>
                <a:gd name="adj2" fmla="val 82552"/>
              </a:avLst>
            </a:prstGeom>
            <a:noFill/>
            <a:ln w="28575">
              <a:solidFill>
                <a:schemeClr val="tx1"/>
              </a:solidFill>
              <a:miter lim="800000"/>
              <a:headEnd/>
              <a:tailEnd/>
            </a:ln>
          </p:spPr>
          <p:txBody>
            <a:bodyPr wrap="none" anchor="ctr"/>
            <a:lstStyle/>
            <a:p>
              <a:endParaRPr lang="en-US"/>
            </a:p>
          </p:txBody>
        </p:sp>
        <p:sp>
          <p:nvSpPr>
            <p:cNvPr id="16396" name="Text Box 44"/>
            <p:cNvSpPr txBox="1">
              <a:spLocks noChangeArrowheads="1"/>
            </p:cNvSpPr>
            <p:nvPr/>
          </p:nvSpPr>
          <p:spPr bwMode="auto">
            <a:xfrm>
              <a:off x="2976" y="1152"/>
              <a:ext cx="2016" cy="634"/>
            </a:xfrm>
            <a:prstGeom prst="rect">
              <a:avLst/>
            </a:prstGeom>
            <a:noFill/>
            <a:ln w="9525">
              <a:noFill/>
              <a:miter lim="800000"/>
              <a:headEnd/>
              <a:tailEnd/>
            </a:ln>
          </p:spPr>
          <p:txBody>
            <a:bodyPr>
              <a:spAutoFit/>
            </a:bodyPr>
            <a:lstStyle/>
            <a:p>
              <a:pPr algn="ctr"/>
              <a:r>
                <a:rPr lang="en-US" sz="2000">
                  <a:latin typeface="Arial" charset="0"/>
                  <a:cs typeface="Times New Roman" pitchFamily="18" charset="0"/>
                </a:rPr>
                <a:t>Above Standards</a:t>
              </a:r>
            </a:p>
            <a:p>
              <a:pPr algn="ctr"/>
              <a:r>
                <a:rPr lang="en-US" sz="2000">
                  <a:latin typeface="Arial" charset="0"/>
                  <a:cs typeface="Times New Roman" pitchFamily="18" charset="0"/>
                </a:rPr>
                <a:t>(Gradation and Horizontal Development)</a:t>
              </a:r>
              <a:endParaRPr lang="en-CA" sz="2000">
                <a:latin typeface="Arial" charset="0"/>
                <a:cs typeface="Times New Roman" pitchFamily="18" charset="0"/>
              </a:endParaRPr>
            </a:p>
          </p:txBody>
        </p:sp>
      </p:grpSp>
      <p:sp>
        <p:nvSpPr>
          <p:cNvPr id="46" name="Rectangle 45"/>
          <p:cNvSpPr/>
          <p:nvPr/>
        </p:nvSpPr>
        <p:spPr>
          <a:xfrm>
            <a:off x="3059832" y="2564904"/>
            <a:ext cx="2592387" cy="2376488"/>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Comp </a:t>
            </a:r>
            <a:r>
              <a:rPr lang="en-US" dirty="0" smtClean="0">
                <a:solidFill>
                  <a:schemeClr val="tx1"/>
                </a:solidFill>
              </a:rPr>
              <a:t>Intro Adv.</a:t>
            </a:r>
            <a:endParaRPr lang="en-US" dirty="0">
              <a:solidFill>
                <a:schemeClr val="tx1"/>
              </a:solidFill>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51"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smtClean="0">
                <a:solidFill>
                  <a:schemeClr val="tx1"/>
                </a:solidFill>
              </a:rPr>
              <a:t>NCCP Certification Standards </a:t>
            </a:r>
            <a:endParaRPr lang="en-CA" smtClean="0">
              <a:solidFill>
                <a:schemeClr val="tx1"/>
              </a:solidFill>
            </a:endParaRPr>
          </a:p>
        </p:txBody>
      </p:sp>
      <p:sp>
        <p:nvSpPr>
          <p:cNvPr id="65539" name="Rectangle 3"/>
          <p:cNvSpPr>
            <a:spLocks noGrp="1" noChangeArrowheads="1"/>
          </p:cNvSpPr>
          <p:nvPr>
            <p:ph idx="1"/>
          </p:nvPr>
        </p:nvSpPr>
        <p:spPr>
          <a:xfrm>
            <a:off x="685800" y="1676400"/>
            <a:ext cx="5181600" cy="1981200"/>
          </a:xfrm>
        </p:spPr>
        <p:txBody>
          <a:bodyPr/>
          <a:lstStyle/>
          <a:p>
            <a:pPr eaLnBrk="1" hangingPunct="1">
              <a:buFontTx/>
              <a:buNone/>
            </a:pPr>
            <a:r>
              <a:rPr lang="fr-CA" sz="2800" smtClean="0"/>
              <a:t>Determined by:</a:t>
            </a:r>
          </a:p>
          <a:p>
            <a:pPr eaLnBrk="1" hangingPunct="1">
              <a:lnSpc>
                <a:spcPct val="50000"/>
              </a:lnSpc>
              <a:buFontTx/>
              <a:buNone/>
            </a:pPr>
            <a:endParaRPr lang="fr-CA" sz="2800" smtClean="0"/>
          </a:p>
          <a:p>
            <a:pPr eaLnBrk="1" hangingPunct="1">
              <a:lnSpc>
                <a:spcPct val="150000"/>
              </a:lnSpc>
              <a:spcBef>
                <a:spcPct val="0"/>
              </a:spcBef>
            </a:pPr>
            <a:r>
              <a:rPr lang="fr-CA" sz="2400" smtClean="0"/>
              <a:t># of outcomes</a:t>
            </a:r>
          </a:p>
          <a:p>
            <a:pPr eaLnBrk="1" hangingPunct="1">
              <a:lnSpc>
                <a:spcPct val="150000"/>
              </a:lnSpc>
              <a:spcBef>
                <a:spcPct val="0"/>
              </a:spcBef>
            </a:pPr>
            <a:r>
              <a:rPr lang="fr-CA" sz="2400" smtClean="0"/>
              <a:t># of criteria within each outcome</a:t>
            </a:r>
            <a:endParaRPr lang="en-CA" smtClean="0"/>
          </a:p>
        </p:txBody>
      </p:sp>
      <p:sp>
        <p:nvSpPr>
          <p:cNvPr id="17410" name="Footer Placeholder 4"/>
          <p:cNvSpPr>
            <a:spLocks noGrp="1"/>
          </p:cNvSpPr>
          <p:nvPr>
            <p:ph type="ftr" sz="quarter" idx="4294967295"/>
          </p:nvPr>
        </p:nvSpPr>
        <p:spPr bwMode="auto">
          <a:xfrm>
            <a:off x="7239000" y="6248400"/>
            <a:ext cx="1905000" cy="457200"/>
          </a:xfrm>
          <a:prstGeom prst="rect">
            <a:avLst/>
          </a:prstGeom>
          <a:noFill/>
          <a:ln>
            <a:miter lim="800000"/>
            <a:headEnd/>
            <a:tailEnd/>
          </a:ln>
        </p:spPr>
        <p:txBody>
          <a:bodyPr/>
          <a:lstStyle/>
          <a:p>
            <a:pPr algn="r"/>
            <a:r>
              <a:rPr lang="en-US" sz="1400"/>
              <a:t>©Coaching Association of Canada, 2006</a:t>
            </a:r>
          </a:p>
        </p:txBody>
      </p:sp>
      <p:grpSp>
        <p:nvGrpSpPr>
          <p:cNvPr id="2" name="Group 4"/>
          <p:cNvGrpSpPr>
            <a:grpSpLocks/>
          </p:cNvGrpSpPr>
          <p:nvPr/>
        </p:nvGrpSpPr>
        <p:grpSpPr bwMode="auto">
          <a:xfrm>
            <a:off x="5943600" y="2743200"/>
            <a:ext cx="2971800" cy="1035050"/>
            <a:chOff x="3744" y="1728"/>
            <a:chExt cx="1344" cy="652"/>
          </a:xfrm>
        </p:grpSpPr>
        <p:sp>
          <p:nvSpPr>
            <p:cNvPr id="17418" name="AutoShape 5"/>
            <p:cNvSpPr>
              <a:spLocks/>
            </p:cNvSpPr>
            <p:nvPr/>
          </p:nvSpPr>
          <p:spPr bwMode="auto">
            <a:xfrm>
              <a:off x="3744" y="1728"/>
              <a:ext cx="192" cy="624"/>
            </a:xfrm>
            <a:prstGeom prst="rightBrace">
              <a:avLst>
                <a:gd name="adj1" fmla="val 27083"/>
                <a:gd name="adj2" fmla="val 50000"/>
              </a:avLst>
            </a:prstGeom>
            <a:noFill/>
            <a:ln w="38100">
              <a:solidFill>
                <a:schemeClr val="tx1"/>
              </a:solidFill>
              <a:round/>
              <a:headEnd/>
              <a:tailEnd/>
            </a:ln>
          </p:spPr>
          <p:txBody>
            <a:bodyPr wrap="none" anchor="ctr"/>
            <a:lstStyle/>
            <a:p>
              <a:endParaRPr lang="en-US"/>
            </a:p>
          </p:txBody>
        </p:sp>
        <p:sp>
          <p:nvSpPr>
            <p:cNvPr id="17419" name="Text Box 6"/>
            <p:cNvSpPr txBox="1">
              <a:spLocks noChangeArrowheads="1"/>
            </p:cNvSpPr>
            <p:nvPr/>
          </p:nvSpPr>
          <p:spPr bwMode="auto">
            <a:xfrm>
              <a:off x="4128" y="1862"/>
              <a:ext cx="960" cy="518"/>
            </a:xfrm>
            <a:prstGeom prst="rect">
              <a:avLst/>
            </a:prstGeom>
            <a:noFill/>
            <a:ln w="9525">
              <a:noFill/>
              <a:miter lim="800000"/>
              <a:headEnd/>
              <a:tailEnd/>
            </a:ln>
          </p:spPr>
          <p:txBody>
            <a:bodyPr>
              <a:spAutoFit/>
            </a:bodyPr>
            <a:lstStyle/>
            <a:p>
              <a:r>
                <a:rPr lang="fr-CA">
                  <a:latin typeface="Arial" charset="0"/>
                  <a:cs typeface="Times New Roman" pitchFamily="18" charset="0"/>
                </a:rPr>
                <a:t>Scope of</a:t>
              </a:r>
            </a:p>
            <a:p>
              <a:r>
                <a:rPr lang="fr-CA">
                  <a:latin typeface="Arial" charset="0"/>
                  <a:cs typeface="Times New Roman" pitchFamily="18" charset="0"/>
                </a:rPr>
                <a:t>Requirements</a:t>
              </a:r>
              <a:endParaRPr lang="en-CA">
                <a:latin typeface="Arial" charset="0"/>
                <a:cs typeface="Times New Roman" pitchFamily="18" charset="0"/>
              </a:endParaRPr>
            </a:p>
          </p:txBody>
        </p:sp>
      </p:grpSp>
      <p:grpSp>
        <p:nvGrpSpPr>
          <p:cNvPr id="3" name="Group 7"/>
          <p:cNvGrpSpPr>
            <a:grpSpLocks/>
          </p:cNvGrpSpPr>
          <p:nvPr/>
        </p:nvGrpSpPr>
        <p:grpSpPr bwMode="auto">
          <a:xfrm>
            <a:off x="5943600" y="4267200"/>
            <a:ext cx="3048000" cy="1263650"/>
            <a:chOff x="3744" y="2592"/>
            <a:chExt cx="1392" cy="796"/>
          </a:xfrm>
        </p:grpSpPr>
        <p:sp>
          <p:nvSpPr>
            <p:cNvPr id="17416" name="AutoShape 8"/>
            <p:cNvSpPr>
              <a:spLocks/>
            </p:cNvSpPr>
            <p:nvPr/>
          </p:nvSpPr>
          <p:spPr bwMode="auto">
            <a:xfrm>
              <a:off x="3744" y="2592"/>
              <a:ext cx="192" cy="624"/>
            </a:xfrm>
            <a:prstGeom prst="rightBrace">
              <a:avLst>
                <a:gd name="adj1" fmla="val 27083"/>
                <a:gd name="adj2" fmla="val 50000"/>
              </a:avLst>
            </a:prstGeom>
            <a:noFill/>
            <a:ln w="38100">
              <a:solidFill>
                <a:schemeClr val="tx1"/>
              </a:solidFill>
              <a:round/>
              <a:headEnd/>
              <a:tailEnd/>
            </a:ln>
          </p:spPr>
          <p:txBody>
            <a:bodyPr wrap="none" anchor="ctr"/>
            <a:lstStyle/>
            <a:p>
              <a:endParaRPr lang="en-US"/>
            </a:p>
          </p:txBody>
        </p:sp>
        <p:sp>
          <p:nvSpPr>
            <p:cNvPr id="17417" name="Text Box 9"/>
            <p:cNvSpPr txBox="1">
              <a:spLocks noChangeArrowheads="1"/>
            </p:cNvSpPr>
            <p:nvPr/>
          </p:nvSpPr>
          <p:spPr bwMode="auto">
            <a:xfrm>
              <a:off x="4176" y="2640"/>
              <a:ext cx="960" cy="748"/>
            </a:xfrm>
            <a:prstGeom prst="rect">
              <a:avLst/>
            </a:prstGeom>
            <a:noFill/>
            <a:ln w="9525">
              <a:noFill/>
              <a:miter lim="800000"/>
              <a:headEnd/>
              <a:tailEnd/>
            </a:ln>
          </p:spPr>
          <p:txBody>
            <a:bodyPr>
              <a:spAutoFit/>
            </a:bodyPr>
            <a:lstStyle/>
            <a:p>
              <a:r>
                <a:rPr lang="fr-CA">
                  <a:latin typeface="Arial" charset="0"/>
                  <a:cs typeface="Times New Roman" pitchFamily="18" charset="0"/>
                </a:rPr>
                <a:t>Depth of</a:t>
              </a:r>
            </a:p>
            <a:p>
              <a:r>
                <a:rPr lang="fr-CA">
                  <a:latin typeface="Arial" charset="0"/>
                  <a:cs typeface="Times New Roman" pitchFamily="18" charset="0"/>
                </a:rPr>
                <a:t>Requirements</a:t>
              </a:r>
            </a:p>
            <a:p>
              <a:r>
                <a:rPr lang="fr-CA">
                  <a:latin typeface="Arial" charset="0"/>
                  <a:cs typeface="Times New Roman" pitchFamily="18" charset="0"/>
                </a:rPr>
                <a:t>MATRIX</a:t>
              </a:r>
              <a:endParaRPr lang="en-CA">
                <a:latin typeface="Arial" charset="0"/>
                <a:cs typeface="Times New Roman" pitchFamily="18" charset="0"/>
              </a:endParaRPr>
            </a:p>
          </p:txBody>
        </p:sp>
      </p:grpSp>
      <p:sp>
        <p:nvSpPr>
          <p:cNvPr id="65546" name="Rectangle 10"/>
          <p:cNvSpPr>
            <a:spLocks noChangeArrowheads="1"/>
          </p:cNvSpPr>
          <p:nvPr/>
        </p:nvSpPr>
        <p:spPr bwMode="auto">
          <a:xfrm>
            <a:off x="762000" y="4114800"/>
            <a:ext cx="4953000" cy="1187450"/>
          </a:xfrm>
          <a:prstGeom prst="rect">
            <a:avLst/>
          </a:prstGeom>
          <a:noFill/>
          <a:ln w="9525">
            <a:noFill/>
            <a:miter lim="800000"/>
            <a:headEnd/>
            <a:tailEnd/>
          </a:ln>
        </p:spPr>
        <p:txBody>
          <a:bodyPr>
            <a:spAutoFit/>
          </a:bodyPr>
          <a:lstStyle/>
          <a:p>
            <a:pPr marL="287338" indent="-287338">
              <a:buFontTx/>
              <a:buChar char="•"/>
            </a:pPr>
            <a:r>
              <a:rPr lang="fr-CA">
                <a:latin typeface="Arial" charset="0"/>
                <a:cs typeface="Times New Roman" pitchFamily="18" charset="0"/>
              </a:rPr>
              <a:t># and nature of the pieces of evidence that evaluator must see within each criteria</a:t>
            </a:r>
            <a:endParaRPr lang="en-CA">
              <a:latin typeface="Arial" charset="0"/>
              <a:cs typeface="Times New Roman"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5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55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P spid="6554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3600" smtClean="0"/>
              <a:t>Certification must include…</a:t>
            </a:r>
          </a:p>
        </p:txBody>
      </p:sp>
      <p:sp>
        <p:nvSpPr>
          <p:cNvPr id="111619" name="Rectangle 3"/>
          <p:cNvSpPr>
            <a:spLocks noGrp="1" noChangeArrowheads="1"/>
          </p:cNvSpPr>
          <p:nvPr>
            <p:ph idx="1"/>
          </p:nvPr>
        </p:nvSpPr>
        <p:spPr>
          <a:xfrm>
            <a:off x="685800" y="1341438"/>
            <a:ext cx="7772400" cy="4449762"/>
          </a:xfrm>
        </p:spPr>
        <p:txBody>
          <a:bodyPr/>
          <a:lstStyle/>
          <a:p>
            <a:pPr marL="609600" indent="-609600" eaLnBrk="1" hangingPunct="1">
              <a:lnSpc>
                <a:spcPct val="90000"/>
              </a:lnSpc>
              <a:buFontTx/>
              <a:buAutoNum type="arabicPeriod"/>
            </a:pPr>
            <a:r>
              <a:rPr lang="en-US" smtClean="0">
                <a:cs typeface="Times New Roman" pitchFamily="18" charset="0"/>
              </a:rPr>
              <a:t>Make Ethical Decisions (On-line)</a:t>
            </a:r>
          </a:p>
          <a:p>
            <a:pPr marL="609600" indent="-609600" eaLnBrk="1" hangingPunct="1">
              <a:lnSpc>
                <a:spcPct val="90000"/>
              </a:lnSpc>
              <a:buFontTx/>
              <a:buAutoNum type="arabicPeriod"/>
            </a:pPr>
            <a:r>
              <a:rPr lang="en-US" smtClean="0">
                <a:cs typeface="Times New Roman" pitchFamily="18" charset="0"/>
              </a:rPr>
              <a:t>Support to Athletes in Training  </a:t>
            </a:r>
          </a:p>
          <a:p>
            <a:pPr marL="609600" indent="-609600" algn="ctr" eaLnBrk="1" hangingPunct="1">
              <a:lnSpc>
                <a:spcPct val="90000"/>
              </a:lnSpc>
              <a:buFontTx/>
              <a:buNone/>
            </a:pPr>
            <a:r>
              <a:rPr lang="en-US" i="1" smtClean="0">
                <a:cs typeface="Times New Roman" pitchFamily="18" charset="0"/>
              </a:rPr>
              <a:t>Plus 2 or more of the following:</a:t>
            </a:r>
          </a:p>
          <a:p>
            <a:pPr marL="609600" indent="-609600" eaLnBrk="1" hangingPunct="1">
              <a:lnSpc>
                <a:spcPct val="90000"/>
              </a:lnSpc>
              <a:buFontTx/>
              <a:buAutoNum type="arabicPeriod" startAt="3"/>
            </a:pPr>
            <a:r>
              <a:rPr lang="en-US" smtClean="0">
                <a:cs typeface="Times New Roman" pitchFamily="18" charset="0"/>
              </a:rPr>
              <a:t>Plan a Practice</a:t>
            </a:r>
          </a:p>
          <a:p>
            <a:pPr marL="609600" indent="-609600" eaLnBrk="1" hangingPunct="1">
              <a:lnSpc>
                <a:spcPct val="90000"/>
              </a:lnSpc>
              <a:buFontTx/>
              <a:buAutoNum type="arabicPeriod" startAt="3"/>
            </a:pPr>
            <a:r>
              <a:rPr lang="en-US" smtClean="0">
                <a:cs typeface="Times New Roman" pitchFamily="18" charset="0"/>
              </a:rPr>
              <a:t>Analyze Performance</a:t>
            </a:r>
          </a:p>
          <a:p>
            <a:pPr marL="609600" indent="-609600" eaLnBrk="1" hangingPunct="1">
              <a:lnSpc>
                <a:spcPct val="90000"/>
              </a:lnSpc>
              <a:buFontTx/>
              <a:buAutoNum type="arabicPeriod" startAt="3"/>
            </a:pPr>
            <a:r>
              <a:rPr lang="en-US" smtClean="0">
                <a:cs typeface="Times New Roman" pitchFamily="18" charset="0"/>
              </a:rPr>
              <a:t>Design a Sport Program</a:t>
            </a:r>
          </a:p>
          <a:p>
            <a:pPr marL="609600" indent="-609600" eaLnBrk="1" hangingPunct="1">
              <a:lnSpc>
                <a:spcPct val="90000"/>
              </a:lnSpc>
              <a:buFontTx/>
              <a:buAutoNum type="arabicPeriod" startAt="3"/>
            </a:pPr>
            <a:r>
              <a:rPr lang="en-US" smtClean="0">
                <a:cs typeface="Times New Roman" pitchFamily="18" charset="0"/>
              </a:rPr>
              <a:t>Manage a Sport Program</a:t>
            </a:r>
          </a:p>
          <a:p>
            <a:pPr marL="609600" indent="-609600" eaLnBrk="1" hangingPunct="1">
              <a:lnSpc>
                <a:spcPct val="90000"/>
              </a:lnSpc>
              <a:buFontTx/>
              <a:buAutoNum type="arabicPeriod" startAt="3"/>
            </a:pPr>
            <a:r>
              <a:rPr lang="en-US" smtClean="0">
                <a:cs typeface="Times New Roman" pitchFamily="18" charset="0"/>
              </a:rPr>
              <a:t>Support the Competitive Experience</a:t>
            </a:r>
            <a:endParaRPr lang="en-US" smtClean="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16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16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16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16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16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1506" name="Rectangle 1026"/>
          <p:cNvSpPr>
            <a:spLocks noGrp="1" noChangeArrowheads="1"/>
          </p:cNvSpPr>
          <p:nvPr>
            <p:ph type="ctrTitle"/>
          </p:nvPr>
        </p:nvSpPr>
        <p:spPr>
          <a:xfrm>
            <a:off x="755650" y="1989138"/>
            <a:ext cx="7772400" cy="1143000"/>
          </a:xfrm>
        </p:spPr>
        <p:txBody>
          <a:bodyPr/>
          <a:lstStyle/>
          <a:p>
            <a:pPr eaLnBrk="1" hangingPunct="1"/>
            <a:r>
              <a:rPr lang="en-US" sz="4800" smtClean="0">
                <a:solidFill>
                  <a:schemeClr val="tx1"/>
                </a:solidFill>
              </a:rPr>
              <a:t>What is the process for becoming certified in the NCCP?</a:t>
            </a:r>
          </a:p>
        </p:txBody>
      </p:sp>
    </p:spTree>
  </p:cSld>
  <p:clrMapOvr>
    <a:masterClrMapping/>
  </p:clrMapOvr>
  <p:transition spd="slow">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2530" name="Rectangle 1026"/>
          <p:cNvSpPr>
            <a:spLocks noGrp="1" noChangeArrowheads="1"/>
          </p:cNvSpPr>
          <p:nvPr>
            <p:ph type="ctrTitle"/>
          </p:nvPr>
        </p:nvSpPr>
        <p:spPr>
          <a:xfrm>
            <a:off x="0" y="228600"/>
            <a:ext cx="9144000" cy="1143000"/>
          </a:xfrm>
        </p:spPr>
        <p:txBody>
          <a:bodyPr/>
          <a:lstStyle/>
          <a:p>
            <a:pPr eaLnBrk="1" hangingPunct="1"/>
            <a:r>
              <a:rPr lang="en-US" smtClean="0">
                <a:solidFill>
                  <a:schemeClr val="bg1"/>
                </a:solidFill>
              </a:rPr>
              <a:t>Components of Evaluation</a:t>
            </a:r>
          </a:p>
        </p:txBody>
      </p:sp>
      <p:sp>
        <p:nvSpPr>
          <p:cNvPr id="22531" name="Rectangle 1027"/>
          <p:cNvSpPr>
            <a:spLocks noChangeArrowheads="1"/>
          </p:cNvSpPr>
          <p:nvPr/>
        </p:nvSpPr>
        <p:spPr bwMode="auto">
          <a:xfrm>
            <a:off x="1403350" y="1628775"/>
            <a:ext cx="6769100" cy="4114800"/>
          </a:xfrm>
          <a:prstGeom prst="rect">
            <a:avLst/>
          </a:prstGeom>
          <a:noFill/>
          <a:ln w="9525">
            <a:noFill/>
            <a:miter lim="800000"/>
            <a:headEnd/>
            <a:tailEnd/>
          </a:ln>
        </p:spPr>
        <p:txBody>
          <a:bodyPr/>
          <a:lstStyle/>
          <a:p>
            <a:pPr marL="609600" indent="-609600">
              <a:spcBef>
                <a:spcPct val="20000"/>
              </a:spcBef>
              <a:buFontTx/>
              <a:buAutoNum type="arabicPeriod"/>
            </a:pPr>
            <a:r>
              <a:rPr lang="en-CA" sz="4400" b="1">
                <a:solidFill>
                  <a:schemeClr val="bg1"/>
                </a:solidFill>
                <a:latin typeface="Arial" charset="0"/>
              </a:rPr>
              <a:t>Portfolio</a:t>
            </a:r>
          </a:p>
          <a:p>
            <a:pPr marL="609600" indent="-609600">
              <a:spcBef>
                <a:spcPct val="20000"/>
              </a:spcBef>
              <a:buFontTx/>
              <a:buAutoNum type="arabicPeriod"/>
            </a:pPr>
            <a:r>
              <a:rPr lang="en-CA" sz="4400" b="1">
                <a:solidFill>
                  <a:schemeClr val="bg1"/>
                </a:solidFill>
                <a:latin typeface="Arial" charset="0"/>
              </a:rPr>
              <a:t>Formal Observation</a:t>
            </a:r>
          </a:p>
          <a:p>
            <a:pPr marL="609600" indent="-609600">
              <a:spcBef>
                <a:spcPct val="20000"/>
              </a:spcBef>
              <a:buFontTx/>
              <a:buAutoNum type="arabicPeriod"/>
            </a:pPr>
            <a:r>
              <a:rPr lang="en-CA" sz="4400" b="1">
                <a:solidFill>
                  <a:schemeClr val="bg1"/>
                </a:solidFill>
                <a:latin typeface="Arial" charset="0"/>
              </a:rPr>
              <a:t>Debrief &amp; Action Plan</a:t>
            </a:r>
          </a:p>
        </p:txBody>
      </p:sp>
    </p:spTree>
  </p:cSld>
  <p:clrMapOvr>
    <a:masterClrMapping/>
  </p:clrMapOvr>
  <p:transition spd="slow">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smtClean="0"/>
              <a:t>Certification Process Schematic</a:t>
            </a:r>
          </a:p>
        </p:txBody>
      </p:sp>
      <p:sp>
        <p:nvSpPr>
          <p:cNvPr id="23554" name="Footer Placeholder 4"/>
          <p:cNvSpPr>
            <a:spLocks noGrp="1"/>
          </p:cNvSpPr>
          <p:nvPr>
            <p:ph type="ftr" sz="quarter" idx="4294967295"/>
          </p:nvPr>
        </p:nvSpPr>
        <p:spPr bwMode="auto">
          <a:xfrm>
            <a:off x="7239000" y="6248400"/>
            <a:ext cx="1905000" cy="457200"/>
          </a:xfrm>
          <a:prstGeom prst="rect">
            <a:avLst/>
          </a:prstGeom>
          <a:noFill/>
          <a:ln>
            <a:miter lim="800000"/>
            <a:headEnd/>
            <a:tailEnd/>
          </a:ln>
        </p:spPr>
        <p:txBody>
          <a:bodyPr/>
          <a:lstStyle/>
          <a:p>
            <a:pPr algn="r"/>
            <a:r>
              <a:rPr lang="en-US" sz="1400"/>
              <a:t>©Coaching Association of Canada, 2006</a:t>
            </a:r>
          </a:p>
        </p:txBody>
      </p:sp>
      <p:grpSp>
        <p:nvGrpSpPr>
          <p:cNvPr id="2" name="Group 35"/>
          <p:cNvGrpSpPr>
            <a:grpSpLocks/>
          </p:cNvGrpSpPr>
          <p:nvPr/>
        </p:nvGrpSpPr>
        <p:grpSpPr bwMode="auto">
          <a:xfrm>
            <a:off x="6248400" y="2438400"/>
            <a:ext cx="2743200" cy="2362200"/>
            <a:chOff x="3936" y="1536"/>
            <a:chExt cx="1728" cy="1488"/>
          </a:xfrm>
        </p:grpSpPr>
        <p:sp>
          <p:nvSpPr>
            <p:cNvPr id="23578" name="Oval 11"/>
            <p:cNvSpPr>
              <a:spLocks noChangeArrowheads="1"/>
            </p:cNvSpPr>
            <p:nvPr/>
          </p:nvSpPr>
          <p:spPr bwMode="auto">
            <a:xfrm>
              <a:off x="4224" y="1536"/>
              <a:ext cx="1440" cy="1488"/>
            </a:xfrm>
            <a:prstGeom prst="ellipse">
              <a:avLst/>
            </a:prstGeom>
            <a:gradFill rotWithShape="0">
              <a:gsLst>
                <a:gs pos="0">
                  <a:srgbClr val="FFFFFF"/>
                </a:gs>
                <a:gs pos="100000">
                  <a:srgbClr val="767676"/>
                </a:gs>
              </a:gsLst>
              <a:lin ang="2700000" scaled="1"/>
            </a:gradFill>
            <a:ln w="9525">
              <a:solidFill>
                <a:srgbClr val="000000"/>
              </a:solidFill>
              <a:round/>
              <a:headEnd/>
              <a:tailEnd/>
            </a:ln>
          </p:spPr>
          <p:txBody>
            <a:bodyPr/>
            <a:lstStyle/>
            <a:p>
              <a:pPr algn="ctr" eaLnBrk="0" hangingPunct="0"/>
              <a:endParaRPr lang="en-US" sz="1000">
                <a:latin typeface="Arial" charset="0"/>
              </a:endParaRPr>
            </a:p>
            <a:p>
              <a:pPr algn="ctr" eaLnBrk="0" hangingPunct="0"/>
              <a:r>
                <a:rPr lang="en-US" sz="2000" b="1">
                  <a:latin typeface="Arial" charset="0"/>
                </a:rPr>
                <a:t>Certified</a:t>
              </a:r>
            </a:p>
            <a:p>
              <a:pPr algn="ctr" eaLnBrk="0" hangingPunct="0"/>
              <a:r>
                <a:rPr lang="en-US" sz="2000" b="1">
                  <a:latin typeface="Arial" charset="0"/>
                </a:rPr>
                <a:t>Coach / Instructor</a:t>
              </a:r>
              <a:endParaRPr lang="en-US" sz="2000">
                <a:latin typeface="Arial" charset="0"/>
              </a:endParaRPr>
            </a:p>
          </p:txBody>
        </p:sp>
        <p:sp>
          <p:nvSpPr>
            <p:cNvPr id="23579" name="Text Box 12"/>
            <p:cNvSpPr txBox="1">
              <a:spLocks noChangeArrowheads="1"/>
            </p:cNvSpPr>
            <p:nvPr/>
          </p:nvSpPr>
          <p:spPr bwMode="auto">
            <a:xfrm>
              <a:off x="3936" y="2016"/>
              <a:ext cx="265" cy="547"/>
            </a:xfrm>
            <a:prstGeom prst="rect">
              <a:avLst/>
            </a:prstGeom>
            <a:noFill/>
            <a:ln w="9525">
              <a:noFill/>
              <a:miter lim="800000"/>
              <a:headEnd/>
              <a:tailEnd/>
            </a:ln>
          </p:spPr>
          <p:txBody>
            <a:bodyPr/>
            <a:lstStyle/>
            <a:p>
              <a:pPr eaLnBrk="0" hangingPunct="0"/>
              <a:r>
                <a:rPr lang="en-US" sz="3600" b="1"/>
                <a:t>=</a:t>
              </a:r>
            </a:p>
          </p:txBody>
        </p:sp>
      </p:grpSp>
      <p:grpSp>
        <p:nvGrpSpPr>
          <p:cNvPr id="3" name="Group 34"/>
          <p:cNvGrpSpPr>
            <a:grpSpLocks/>
          </p:cNvGrpSpPr>
          <p:nvPr/>
        </p:nvGrpSpPr>
        <p:grpSpPr bwMode="auto">
          <a:xfrm>
            <a:off x="3733800" y="2362200"/>
            <a:ext cx="2438400" cy="2362200"/>
            <a:chOff x="2352" y="1488"/>
            <a:chExt cx="1536" cy="1488"/>
          </a:xfrm>
        </p:grpSpPr>
        <p:grpSp>
          <p:nvGrpSpPr>
            <p:cNvPr id="23574" name="Group 31"/>
            <p:cNvGrpSpPr>
              <a:grpSpLocks/>
            </p:cNvGrpSpPr>
            <p:nvPr/>
          </p:nvGrpSpPr>
          <p:grpSpPr bwMode="auto">
            <a:xfrm>
              <a:off x="2448" y="1488"/>
              <a:ext cx="1440" cy="1488"/>
              <a:chOff x="2736" y="1824"/>
              <a:chExt cx="1056" cy="1296"/>
            </a:xfrm>
          </p:grpSpPr>
          <p:sp>
            <p:nvSpPr>
              <p:cNvPr id="23576" name="PubChord"/>
              <p:cNvSpPr>
                <a:spLocks noEditPoints="1" noChangeArrowheads="1"/>
              </p:cNvSpPr>
              <p:nvPr/>
            </p:nvSpPr>
            <p:spPr bwMode="auto">
              <a:xfrm flipH="1">
                <a:off x="2736" y="1824"/>
                <a:ext cx="1056" cy="12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3170 w 21600"/>
                  <a:gd name="T10" fmla="*/ 3167 h 21600"/>
                  <a:gd name="T11" fmla="*/ 18430 w 21600"/>
                  <a:gd name="T12" fmla="*/ 18433 h 21600"/>
                </a:gdLst>
                <a:ahLst/>
                <a:cxnLst>
                  <a:cxn ang="T6">
                    <a:pos x="T0" y="T1"/>
                  </a:cxn>
                  <a:cxn ang="T7">
                    <a:pos x="T2" y="T3"/>
                  </a:cxn>
                  <a:cxn ang="T8">
                    <a:pos x="T4" y="T5"/>
                  </a:cxn>
                </a:cxnLst>
                <a:rect l="T9" t="T10" r="T11" b="T12"/>
                <a:pathLst>
                  <a:path w="21600" h="21600">
                    <a:moveTo>
                      <a:pt x="10891" y="0"/>
                    </a:moveTo>
                    <a:cubicBezTo>
                      <a:pt x="10861" y="0"/>
                      <a:pt x="10830" y="0"/>
                      <a:pt x="10800" y="0"/>
                    </a:cubicBezTo>
                    <a:cubicBezTo>
                      <a:pt x="4835" y="0"/>
                      <a:pt x="0" y="4835"/>
                      <a:pt x="0" y="10800"/>
                    </a:cubicBezTo>
                    <a:cubicBezTo>
                      <a:pt x="0" y="16764"/>
                      <a:pt x="4835" y="21600"/>
                      <a:pt x="10800" y="21600"/>
                    </a:cubicBezTo>
                    <a:cubicBezTo>
                      <a:pt x="10850" y="21600"/>
                      <a:pt x="10901" y="21599"/>
                      <a:pt x="10952" y="21598"/>
                    </a:cubicBezTo>
                    <a:close/>
                  </a:path>
                </a:pathLst>
              </a:custGeom>
              <a:gradFill rotWithShape="0">
                <a:gsLst>
                  <a:gs pos="0">
                    <a:srgbClr val="FFFFFF"/>
                  </a:gs>
                  <a:gs pos="100000">
                    <a:srgbClr val="767676"/>
                  </a:gs>
                </a:gsLst>
                <a:lin ang="5400000" scaled="1"/>
              </a:gradFill>
              <a:ln w="9525">
                <a:solidFill>
                  <a:srgbClr val="000000"/>
                </a:solidFill>
                <a:miter lim="800000"/>
                <a:headEnd/>
                <a:tailEnd/>
              </a:ln>
            </p:spPr>
            <p:txBody>
              <a:bodyPr/>
              <a:lstStyle/>
              <a:p>
                <a:endParaRPr lang="en-CA"/>
              </a:p>
            </p:txBody>
          </p:sp>
          <p:sp>
            <p:nvSpPr>
              <p:cNvPr id="23577" name="Oval 10"/>
              <p:cNvSpPr>
                <a:spLocks noChangeArrowheads="1"/>
              </p:cNvSpPr>
              <p:nvPr/>
            </p:nvSpPr>
            <p:spPr bwMode="auto">
              <a:xfrm rot="16200000" flipH="1">
                <a:off x="2592" y="2160"/>
                <a:ext cx="1296" cy="624"/>
              </a:xfrm>
              <a:prstGeom prst="ellipse">
                <a:avLst/>
              </a:prstGeom>
              <a:solidFill>
                <a:srgbClr val="EAEAEA"/>
              </a:solidFill>
              <a:ln w="9525">
                <a:solidFill>
                  <a:srgbClr val="000000"/>
                </a:solidFill>
                <a:round/>
                <a:headEnd/>
                <a:tailEnd/>
              </a:ln>
            </p:spPr>
            <p:txBody>
              <a:bodyPr/>
              <a:lstStyle/>
              <a:p>
                <a:pPr algn="ctr" eaLnBrk="0" hangingPunct="0"/>
                <a:r>
                  <a:rPr lang="en-US" sz="2000" b="1">
                    <a:latin typeface="Arial" charset="0"/>
                  </a:rPr>
                  <a:t>Debrief and Action</a:t>
                </a:r>
              </a:p>
            </p:txBody>
          </p:sp>
        </p:grpSp>
        <p:sp>
          <p:nvSpPr>
            <p:cNvPr id="23575" name="Text Box 13"/>
            <p:cNvSpPr txBox="1">
              <a:spLocks noChangeArrowheads="1"/>
            </p:cNvSpPr>
            <p:nvPr/>
          </p:nvSpPr>
          <p:spPr bwMode="auto">
            <a:xfrm>
              <a:off x="2352" y="2016"/>
              <a:ext cx="289" cy="451"/>
            </a:xfrm>
            <a:prstGeom prst="rect">
              <a:avLst/>
            </a:prstGeom>
            <a:noFill/>
            <a:ln w="9525">
              <a:noFill/>
              <a:miter lim="800000"/>
              <a:headEnd/>
              <a:tailEnd/>
            </a:ln>
          </p:spPr>
          <p:txBody>
            <a:bodyPr/>
            <a:lstStyle/>
            <a:p>
              <a:pPr eaLnBrk="0" hangingPunct="0"/>
              <a:r>
                <a:rPr lang="en-US" sz="3600" b="1"/>
                <a:t>+</a:t>
              </a:r>
            </a:p>
          </p:txBody>
        </p:sp>
      </p:grpSp>
      <p:grpSp>
        <p:nvGrpSpPr>
          <p:cNvPr id="5" name="Group 29"/>
          <p:cNvGrpSpPr>
            <a:grpSpLocks/>
          </p:cNvGrpSpPr>
          <p:nvPr/>
        </p:nvGrpSpPr>
        <p:grpSpPr bwMode="auto">
          <a:xfrm>
            <a:off x="304800" y="2362200"/>
            <a:ext cx="2286000" cy="2362200"/>
            <a:chOff x="432" y="1776"/>
            <a:chExt cx="1158" cy="1248"/>
          </a:xfrm>
        </p:grpSpPr>
        <p:sp>
          <p:nvSpPr>
            <p:cNvPr id="23572" name="PubChord"/>
            <p:cNvSpPr>
              <a:spLocks noEditPoints="1" noChangeArrowheads="1"/>
            </p:cNvSpPr>
            <p:nvPr/>
          </p:nvSpPr>
          <p:spPr bwMode="auto">
            <a:xfrm>
              <a:off x="432" y="1776"/>
              <a:ext cx="1158" cy="12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3171 w 21600"/>
                <a:gd name="T10" fmla="*/ 3167 h 21600"/>
                <a:gd name="T11" fmla="*/ 18429 w 21600"/>
                <a:gd name="T12" fmla="*/ 18433 h 21600"/>
              </a:gdLst>
              <a:ahLst/>
              <a:cxnLst>
                <a:cxn ang="T6">
                  <a:pos x="T0" y="T1"/>
                </a:cxn>
                <a:cxn ang="T7">
                  <a:pos x="T2" y="T3"/>
                </a:cxn>
                <a:cxn ang="T8">
                  <a:pos x="T4" y="T5"/>
                </a:cxn>
              </a:cxnLst>
              <a:rect l="T9" t="T10" r="T11" b="T12"/>
              <a:pathLst>
                <a:path w="21600" h="21600">
                  <a:moveTo>
                    <a:pt x="10891" y="0"/>
                  </a:moveTo>
                  <a:cubicBezTo>
                    <a:pt x="10861" y="0"/>
                    <a:pt x="10830" y="0"/>
                    <a:pt x="10800" y="0"/>
                  </a:cubicBezTo>
                  <a:cubicBezTo>
                    <a:pt x="4835" y="0"/>
                    <a:pt x="0" y="4835"/>
                    <a:pt x="0" y="10800"/>
                  </a:cubicBezTo>
                  <a:cubicBezTo>
                    <a:pt x="-1" y="16734"/>
                    <a:pt x="4787" y="21556"/>
                    <a:pt x="10721" y="21599"/>
                  </a:cubicBezTo>
                  <a:close/>
                </a:path>
              </a:pathLst>
            </a:custGeom>
            <a:gradFill rotWithShape="0">
              <a:gsLst>
                <a:gs pos="0">
                  <a:srgbClr val="FFFFFF"/>
                </a:gs>
                <a:gs pos="100000">
                  <a:srgbClr val="767676"/>
                </a:gs>
              </a:gsLst>
              <a:lin ang="5400000" scaled="1"/>
            </a:gradFill>
            <a:ln w="9525">
              <a:solidFill>
                <a:srgbClr val="000000"/>
              </a:solidFill>
              <a:miter lim="800000"/>
              <a:headEnd/>
              <a:tailEnd/>
            </a:ln>
          </p:spPr>
          <p:txBody>
            <a:bodyPr/>
            <a:lstStyle/>
            <a:p>
              <a:endParaRPr lang="en-CA"/>
            </a:p>
          </p:txBody>
        </p:sp>
        <p:sp>
          <p:nvSpPr>
            <p:cNvPr id="23573" name="Oval 7"/>
            <p:cNvSpPr>
              <a:spLocks noChangeArrowheads="1"/>
            </p:cNvSpPr>
            <p:nvPr/>
          </p:nvSpPr>
          <p:spPr bwMode="auto">
            <a:xfrm rot="-5393679">
              <a:off x="415" y="2081"/>
              <a:ext cx="1248" cy="637"/>
            </a:xfrm>
            <a:prstGeom prst="ellipse">
              <a:avLst/>
            </a:prstGeom>
            <a:solidFill>
              <a:srgbClr val="EAEAEA"/>
            </a:solidFill>
            <a:ln w="9525">
              <a:solidFill>
                <a:srgbClr val="000000"/>
              </a:solidFill>
              <a:round/>
              <a:headEnd/>
              <a:tailEnd/>
            </a:ln>
          </p:spPr>
          <p:txBody>
            <a:bodyPr/>
            <a:lstStyle/>
            <a:p>
              <a:pPr algn="ctr" eaLnBrk="0" hangingPunct="0"/>
              <a:r>
                <a:rPr lang="en-US" sz="2000" b="1">
                  <a:latin typeface="Arial" charset="0"/>
                </a:rPr>
                <a:t>Build Portfolio</a:t>
              </a:r>
            </a:p>
          </p:txBody>
        </p:sp>
      </p:grpSp>
      <p:grpSp>
        <p:nvGrpSpPr>
          <p:cNvPr id="6" name="Group 33"/>
          <p:cNvGrpSpPr>
            <a:grpSpLocks/>
          </p:cNvGrpSpPr>
          <p:nvPr/>
        </p:nvGrpSpPr>
        <p:grpSpPr bwMode="auto">
          <a:xfrm>
            <a:off x="2195513" y="2420938"/>
            <a:ext cx="1635125" cy="2438400"/>
            <a:chOff x="1392" y="1488"/>
            <a:chExt cx="1030" cy="1536"/>
          </a:xfrm>
        </p:grpSpPr>
        <p:sp>
          <p:nvSpPr>
            <p:cNvPr id="23570" name="Text Box 14"/>
            <p:cNvSpPr txBox="1">
              <a:spLocks noChangeArrowheads="1"/>
            </p:cNvSpPr>
            <p:nvPr/>
          </p:nvSpPr>
          <p:spPr bwMode="auto">
            <a:xfrm>
              <a:off x="1392" y="2016"/>
              <a:ext cx="241" cy="403"/>
            </a:xfrm>
            <a:prstGeom prst="rect">
              <a:avLst/>
            </a:prstGeom>
            <a:noFill/>
            <a:ln w="9525">
              <a:noFill/>
              <a:miter lim="800000"/>
              <a:headEnd/>
              <a:tailEnd/>
            </a:ln>
          </p:spPr>
          <p:txBody>
            <a:bodyPr/>
            <a:lstStyle/>
            <a:p>
              <a:pPr eaLnBrk="0" hangingPunct="0"/>
              <a:r>
                <a:rPr lang="en-US" sz="3600" b="1"/>
                <a:t>+</a:t>
              </a:r>
            </a:p>
          </p:txBody>
        </p:sp>
        <p:sp>
          <p:nvSpPr>
            <p:cNvPr id="23571" name="Oval 30"/>
            <p:cNvSpPr>
              <a:spLocks noChangeArrowheads="1"/>
            </p:cNvSpPr>
            <p:nvPr/>
          </p:nvSpPr>
          <p:spPr bwMode="auto">
            <a:xfrm rot="-5400000">
              <a:off x="1283" y="1885"/>
              <a:ext cx="1536" cy="742"/>
            </a:xfrm>
            <a:prstGeom prst="ellipse">
              <a:avLst/>
            </a:prstGeom>
            <a:solidFill>
              <a:srgbClr val="FFFFFF"/>
            </a:solidFill>
            <a:ln w="9525">
              <a:round/>
              <a:headEnd/>
              <a:tailEnd/>
            </a:ln>
            <a:scene3d>
              <a:camera prst="legacyPerspectiveTopRight">
                <a:rot lat="300000" lon="18000000" rev="0"/>
              </a:camera>
              <a:lightRig rig="legacyFlat3" dir="b"/>
            </a:scene3d>
            <a:sp3d extrusionH="125400" prstMaterial="legacyMatte">
              <a:bevelT w="13500" h="13500" prst="angle"/>
              <a:bevelB w="13500" h="13500" prst="angle"/>
              <a:extrusionClr>
                <a:srgbClr val="C0C0C0"/>
              </a:extrusionClr>
            </a:sp3d>
          </p:spPr>
          <p:txBody>
            <a:bodyPr>
              <a:flatTx/>
            </a:bodyPr>
            <a:lstStyle/>
            <a:p>
              <a:pPr algn="ctr" eaLnBrk="0" hangingPunct="0"/>
              <a:r>
                <a:rPr lang="en-US" sz="2000" b="1">
                  <a:latin typeface="Arial" charset="0"/>
                </a:rPr>
                <a:t>Formal Observation</a:t>
              </a:r>
            </a:p>
          </p:txBody>
        </p:sp>
      </p:grpSp>
      <p:grpSp>
        <p:nvGrpSpPr>
          <p:cNvPr id="7" name="Group 45"/>
          <p:cNvGrpSpPr>
            <a:grpSpLocks/>
          </p:cNvGrpSpPr>
          <p:nvPr/>
        </p:nvGrpSpPr>
        <p:grpSpPr bwMode="auto">
          <a:xfrm>
            <a:off x="2425700" y="2578100"/>
            <a:ext cx="2066925" cy="2870200"/>
            <a:chOff x="1528" y="1624"/>
            <a:chExt cx="1302" cy="1808"/>
          </a:xfrm>
        </p:grpSpPr>
        <p:grpSp>
          <p:nvGrpSpPr>
            <p:cNvPr id="23561" name="Group 36"/>
            <p:cNvGrpSpPr>
              <a:grpSpLocks/>
            </p:cNvGrpSpPr>
            <p:nvPr/>
          </p:nvGrpSpPr>
          <p:grpSpPr bwMode="auto">
            <a:xfrm>
              <a:off x="1528" y="1624"/>
              <a:ext cx="1030" cy="1536"/>
              <a:chOff x="1392" y="1488"/>
              <a:chExt cx="1030" cy="1536"/>
            </a:xfrm>
          </p:grpSpPr>
          <p:sp>
            <p:nvSpPr>
              <p:cNvPr id="23568" name="Text Box 37"/>
              <p:cNvSpPr txBox="1">
                <a:spLocks noChangeArrowheads="1"/>
              </p:cNvSpPr>
              <p:nvPr/>
            </p:nvSpPr>
            <p:spPr bwMode="auto">
              <a:xfrm>
                <a:off x="1392" y="2016"/>
                <a:ext cx="241" cy="403"/>
              </a:xfrm>
              <a:prstGeom prst="rect">
                <a:avLst/>
              </a:prstGeom>
              <a:noFill/>
              <a:ln w="9525">
                <a:noFill/>
                <a:miter lim="800000"/>
                <a:headEnd/>
                <a:tailEnd/>
              </a:ln>
            </p:spPr>
            <p:txBody>
              <a:bodyPr/>
              <a:lstStyle/>
              <a:p>
                <a:pPr eaLnBrk="0" hangingPunct="0"/>
                <a:r>
                  <a:rPr lang="en-US" sz="3600" b="1"/>
                  <a:t>+</a:t>
                </a:r>
              </a:p>
            </p:txBody>
          </p:sp>
          <p:sp>
            <p:nvSpPr>
              <p:cNvPr id="23569" name="Oval 38"/>
              <p:cNvSpPr>
                <a:spLocks noChangeArrowheads="1"/>
              </p:cNvSpPr>
              <p:nvPr/>
            </p:nvSpPr>
            <p:spPr bwMode="auto">
              <a:xfrm rot="-5400000">
                <a:off x="1283" y="1885"/>
                <a:ext cx="1536" cy="742"/>
              </a:xfrm>
              <a:prstGeom prst="ellipse">
                <a:avLst/>
              </a:prstGeom>
              <a:solidFill>
                <a:srgbClr val="FFFFFF"/>
              </a:solidFill>
              <a:ln w="9525">
                <a:round/>
                <a:headEnd/>
                <a:tailEnd/>
              </a:ln>
              <a:scene3d>
                <a:camera prst="legacyPerspectiveTopRight">
                  <a:rot lat="300000" lon="18000000" rev="0"/>
                </a:camera>
                <a:lightRig rig="legacyFlat3" dir="b"/>
              </a:scene3d>
              <a:sp3d extrusionH="125400" prstMaterial="legacyMatte">
                <a:bevelT w="13500" h="13500" prst="angle"/>
                <a:bevelB w="13500" h="13500" prst="angle"/>
                <a:extrusionClr>
                  <a:srgbClr val="C0C0C0"/>
                </a:extrusionClr>
              </a:sp3d>
            </p:spPr>
            <p:txBody>
              <a:bodyPr>
                <a:flatTx/>
              </a:bodyPr>
              <a:lstStyle/>
              <a:p>
                <a:pPr algn="ctr" eaLnBrk="0" hangingPunct="0"/>
                <a:r>
                  <a:rPr lang="en-US" sz="2000" b="1">
                    <a:latin typeface="Arial" charset="0"/>
                  </a:rPr>
                  <a:t>Formal Observation</a:t>
                </a:r>
              </a:p>
            </p:txBody>
          </p:sp>
        </p:grpSp>
        <p:grpSp>
          <p:nvGrpSpPr>
            <p:cNvPr id="23562" name="Group 39"/>
            <p:cNvGrpSpPr>
              <a:grpSpLocks/>
            </p:cNvGrpSpPr>
            <p:nvPr/>
          </p:nvGrpSpPr>
          <p:grpSpPr bwMode="auto">
            <a:xfrm>
              <a:off x="1664" y="1760"/>
              <a:ext cx="1030" cy="1536"/>
              <a:chOff x="1392" y="1488"/>
              <a:chExt cx="1030" cy="1536"/>
            </a:xfrm>
          </p:grpSpPr>
          <p:sp>
            <p:nvSpPr>
              <p:cNvPr id="23566" name="Text Box 40"/>
              <p:cNvSpPr txBox="1">
                <a:spLocks noChangeArrowheads="1"/>
              </p:cNvSpPr>
              <p:nvPr/>
            </p:nvSpPr>
            <p:spPr bwMode="auto">
              <a:xfrm>
                <a:off x="1392" y="2016"/>
                <a:ext cx="241" cy="403"/>
              </a:xfrm>
              <a:prstGeom prst="rect">
                <a:avLst/>
              </a:prstGeom>
              <a:noFill/>
              <a:ln w="9525">
                <a:noFill/>
                <a:miter lim="800000"/>
                <a:headEnd/>
                <a:tailEnd/>
              </a:ln>
            </p:spPr>
            <p:txBody>
              <a:bodyPr/>
              <a:lstStyle/>
              <a:p>
                <a:pPr eaLnBrk="0" hangingPunct="0"/>
                <a:r>
                  <a:rPr lang="en-US" sz="3600" b="1"/>
                  <a:t>+</a:t>
                </a:r>
              </a:p>
            </p:txBody>
          </p:sp>
          <p:sp>
            <p:nvSpPr>
              <p:cNvPr id="23567" name="Oval 41"/>
              <p:cNvSpPr>
                <a:spLocks noChangeArrowheads="1"/>
              </p:cNvSpPr>
              <p:nvPr/>
            </p:nvSpPr>
            <p:spPr bwMode="auto">
              <a:xfrm rot="-5400000">
                <a:off x="1283" y="1885"/>
                <a:ext cx="1536" cy="742"/>
              </a:xfrm>
              <a:prstGeom prst="ellipse">
                <a:avLst/>
              </a:prstGeom>
              <a:solidFill>
                <a:srgbClr val="FFFFFF"/>
              </a:solidFill>
              <a:ln w="9525">
                <a:round/>
                <a:headEnd/>
                <a:tailEnd/>
              </a:ln>
              <a:scene3d>
                <a:camera prst="legacyPerspectiveTopRight">
                  <a:rot lat="300000" lon="18000000" rev="0"/>
                </a:camera>
                <a:lightRig rig="legacyFlat3" dir="b"/>
              </a:scene3d>
              <a:sp3d extrusionH="125400" prstMaterial="legacyMatte">
                <a:bevelT w="13500" h="13500" prst="angle"/>
                <a:bevelB w="13500" h="13500" prst="angle"/>
                <a:extrusionClr>
                  <a:srgbClr val="C0C0C0"/>
                </a:extrusionClr>
              </a:sp3d>
            </p:spPr>
            <p:txBody>
              <a:bodyPr>
                <a:flatTx/>
              </a:bodyPr>
              <a:lstStyle/>
              <a:p>
                <a:pPr algn="ctr" eaLnBrk="0" hangingPunct="0"/>
                <a:r>
                  <a:rPr lang="en-US" sz="2000" b="1">
                    <a:latin typeface="Arial" charset="0"/>
                  </a:rPr>
                  <a:t>Formal Observation</a:t>
                </a:r>
              </a:p>
            </p:txBody>
          </p:sp>
        </p:grpSp>
        <p:grpSp>
          <p:nvGrpSpPr>
            <p:cNvPr id="23563" name="Group 42"/>
            <p:cNvGrpSpPr>
              <a:grpSpLocks/>
            </p:cNvGrpSpPr>
            <p:nvPr/>
          </p:nvGrpSpPr>
          <p:grpSpPr bwMode="auto">
            <a:xfrm>
              <a:off x="1800" y="1896"/>
              <a:ext cx="1030" cy="1536"/>
              <a:chOff x="1392" y="1488"/>
              <a:chExt cx="1030" cy="1536"/>
            </a:xfrm>
          </p:grpSpPr>
          <p:sp>
            <p:nvSpPr>
              <p:cNvPr id="23564" name="Text Box 43"/>
              <p:cNvSpPr txBox="1">
                <a:spLocks noChangeArrowheads="1"/>
              </p:cNvSpPr>
              <p:nvPr/>
            </p:nvSpPr>
            <p:spPr bwMode="auto">
              <a:xfrm>
                <a:off x="1392" y="2016"/>
                <a:ext cx="241" cy="403"/>
              </a:xfrm>
              <a:prstGeom prst="rect">
                <a:avLst/>
              </a:prstGeom>
              <a:noFill/>
              <a:ln w="9525">
                <a:noFill/>
                <a:miter lim="800000"/>
                <a:headEnd/>
                <a:tailEnd/>
              </a:ln>
            </p:spPr>
            <p:txBody>
              <a:bodyPr/>
              <a:lstStyle/>
              <a:p>
                <a:pPr eaLnBrk="0" hangingPunct="0"/>
                <a:r>
                  <a:rPr lang="en-US" sz="3600" b="1"/>
                  <a:t>+</a:t>
                </a:r>
              </a:p>
            </p:txBody>
          </p:sp>
          <p:sp>
            <p:nvSpPr>
              <p:cNvPr id="23565" name="Oval 44"/>
              <p:cNvSpPr>
                <a:spLocks noChangeArrowheads="1"/>
              </p:cNvSpPr>
              <p:nvPr/>
            </p:nvSpPr>
            <p:spPr bwMode="auto">
              <a:xfrm rot="-5400000">
                <a:off x="1283" y="1885"/>
                <a:ext cx="1536" cy="742"/>
              </a:xfrm>
              <a:prstGeom prst="ellipse">
                <a:avLst/>
              </a:prstGeom>
              <a:solidFill>
                <a:srgbClr val="FFFFFF"/>
              </a:solidFill>
              <a:ln w="9525">
                <a:round/>
                <a:headEnd/>
                <a:tailEnd/>
              </a:ln>
              <a:scene3d>
                <a:camera prst="legacyPerspectiveTopRight">
                  <a:rot lat="300000" lon="18000000" rev="0"/>
                </a:camera>
                <a:lightRig rig="legacyFlat3" dir="b"/>
              </a:scene3d>
              <a:sp3d extrusionH="125400" prstMaterial="legacyMatte">
                <a:bevelT w="13500" h="13500" prst="angle"/>
                <a:bevelB w="13500" h="13500" prst="angle"/>
                <a:extrusionClr>
                  <a:srgbClr val="C0C0C0"/>
                </a:extrusionClr>
              </a:sp3d>
            </p:spPr>
            <p:txBody>
              <a:bodyPr>
                <a:flatTx/>
              </a:bodyPr>
              <a:lstStyle/>
              <a:p>
                <a:pPr algn="ctr" eaLnBrk="0" hangingPunct="0"/>
                <a:r>
                  <a:rPr lang="en-US" sz="2000" b="1">
                    <a:latin typeface="Arial" charset="0"/>
                  </a:rPr>
                  <a:t>Formal Observation</a:t>
                </a:r>
              </a:p>
            </p:txBody>
          </p:sp>
        </p:gr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0-#ppt_w/2"/>
                                          </p:val>
                                        </p:tav>
                                        <p:tav tm="100000">
                                          <p:val>
                                            <p:strVal val="#ppt_x"/>
                                          </p:val>
                                        </p:tav>
                                      </p:tavLst>
                                    </p:anim>
                                    <p:anim calcmode="lin" valueType="num">
                                      <p:cBhvr additive="base">
                                        <p:cTn id="3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Mentor/Evaluator</a:t>
            </a:r>
            <a:br>
              <a:rPr lang="en-CA" dirty="0" smtClean="0"/>
            </a:br>
            <a:r>
              <a:rPr lang="en-CA" sz="1400" dirty="0" smtClean="0"/>
              <a:t>Page 14 in Reference Handbook</a:t>
            </a:r>
            <a:endParaRPr lang="en-CA" sz="1400" dirty="0"/>
          </a:p>
        </p:txBody>
      </p:sp>
      <p:sp>
        <p:nvSpPr>
          <p:cNvPr id="3" name="Content Placeholder 2"/>
          <p:cNvSpPr>
            <a:spLocks noGrp="1"/>
          </p:cNvSpPr>
          <p:nvPr>
            <p:ph idx="1"/>
          </p:nvPr>
        </p:nvSpPr>
        <p:spPr/>
        <p:txBody>
          <a:bodyPr/>
          <a:lstStyle/>
          <a:p>
            <a:pPr algn="just">
              <a:buNone/>
            </a:pPr>
            <a:r>
              <a:rPr lang="en-CA" sz="2400" dirty="0" smtClean="0"/>
              <a:t>The mentor-evaluator is a learning resource guide for the coach who will provide guidance over the period of an entire season. </a:t>
            </a:r>
          </a:p>
          <a:p>
            <a:pPr algn="just">
              <a:buNone/>
            </a:pPr>
            <a:r>
              <a:rPr lang="en-CA" sz="2400" dirty="0" smtClean="0"/>
              <a:t>The mentor-evaluator assists the coach while the coach works with their own athletes and offers suggestions to make improvements. </a:t>
            </a:r>
          </a:p>
          <a:p>
            <a:pPr algn="just">
              <a:buNone/>
            </a:pPr>
            <a:r>
              <a:rPr lang="en-CA" sz="2400" dirty="0" smtClean="0"/>
              <a:t>Throughout the period of the mentorship, the mentor-evaluator does evaluate the coach to determine whether they are meeting the specific coaching performance standards for the Competition Introduction level.</a:t>
            </a:r>
            <a:endParaRPr lang="en-CA" sz="2400" dirty="0"/>
          </a:p>
        </p:txBody>
      </p:sp>
    </p:spTree>
  </p:cSld>
  <p:clrMapOvr>
    <a:masterClrMapping/>
  </p:clrMapOvr>
  <p:transition spd="slow">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400" dirty="0" smtClean="0"/>
              <a:t>Agenda</a:t>
            </a:r>
            <a:endParaRPr lang="en-CA" sz="2400" dirty="0"/>
          </a:p>
        </p:txBody>
      </p:sp>
      <p:sp>
        <p:nvSpPr>
          <p:cNvPr id="3" name="Content Placeholder 2"/>
          <p:cNvSpPr>
            <a:spLocks noGrp="1"/>
          </p:cNvSpPr>
          <p:nvPr>
            <p:ph idx="1"/>
          </p:nvPr>
        </p:nvSpPr>
        <p:spPr>
          <a:xfrm>
            <a:off x="685800" y="1340768"/>
            <a:ext cx="7772400" cy="4450432"/>
          </a:xfrm>
        </p:spPr>
        <p:txBody>
          <a:bodyPr/>
          <a:lstStyle/>
          <a:p>
            <a:pPr algn="ctr">
              <a:buNone/>
            </a:pPr>
            <a:r>
              <a:rPr lang="en-US" sz="2000" b="1" dirty="0" smtClean="0"/>
              <a:t>NCCP CSCP Evaluator Training</a:t>
            </a:r>
            <a:endParaRPr lang="en-CA" sz="2000" b="1" dirty="0" smtClean="0"/>
          </a:p>
          <a:p>
            <a:pPr lvl="1"/>
            <a:r>
              <a:rPr lang="en-CA" sz="1800" dirty="0" smtClean="0"/>
              <a:t>The role &amp; expectations of an Evaluator and mentor</a:t>
            </a:r>
          </a:p>
          <a:p>
            <a:pPr lvl="1"/>
            <a:r>
              <a:rPr lang="en-CA" sz="1800" dirty="0" smtClean="0"/>
              <a:t>Where they fit in the CSCP CDM</a:t>
            </a:r>
          </a:p>
          <a:p>
            <a:pPr lvl="2"/>
            <a:r>
              <a:rPr lang="en-CA" sz="1800" dirty="0" smtClean="0"/>
              <a:t>Evaluation Overview</a:t>
            </a:r>
          </a:p>
          <a:p>
            <a:pPr lvl="2"/>
            <a:r>
              <a:rPr lang="en-CA" sz="1800" dirty="0" smtClean="0"/>
              <a:t>Snowboard Specific Certification Process</a:t>
            </a:r>
          </a:p>
          <a:p>
            <a:pPr lvl="1"/>
            <a:r>
              <a:rPr lang="en-CA" sz="1800" dirty="0" smtClean="0"/>
              <a:t>Portfolio’s:  expectations, process.</a:t>
            </a:r>
          </a:p>
          <a:p>
            <a:pPr lvl="1"/>
            <a:r>
              <a:rPr lang="en-CA" sz="1800" dirty="0" smtClean="0"/>
              <a:t>Mentoring</a:t>
            </a:r>
          </a:p>
          <a:p>
            <a:pPr lvl="1"/>
            <a:r>
              <a:rPr lang="en-CA" sz="1800" dirty="0" smtClean="0"/>
              <a:t>Completing evaluations</a:t>
            </a:r>
          </a:p>
          <a:p>
            <a:pPr lvl="2"/>
            <a:r>
              <a:rPr lang="en-CA" sz="1800" dirty="0" smtClean="0"/>
              <a:t>Using Evaluation Tools</a:t>
            </a:r>
          </a:p>
          <a:p>
            <a:pPr lvl="2"/>
            <a:r>
              <a:rPr lang="en-CA" sz="1800" dirty="0" smtClean="0"/>
              <a:t>Gaining Consistency</a:t>
            </a:r>
          </a:p>
          <a:p>
            <a:pPr lvl="2"/>
            <a:r>
              <a:rPr lang="en-CA" sz="1800" dirty="0" smtClean="0"/>
              <a:t>Debriefing</a:t>
            </a:r>
          </a:p>
          <a:p>
            <a:pPr lvl="1"/>
            <a:r>
              <a:rPr lang="en-CA" sz="1800" dirty="0" smtClean="0"/>
              <a:t>Tools &amp; training resources</a:t>
            </a:r>
          </a:p>
          <a:p>
            <a:pPr lvl="1"/>
            <a:r>
              <a:rPr lang="en-CA" sz="1800" dirty="0" smtClean="0"/>
              <a:t>Q &amp; A</a:t>
            </a:r>
          </a:p>
          <a:p>
            <a:endParaRPr lang="en-CA" sz="2000" dirty="0"/>
          </a:p>
        </p:txBody>
      </p:sp>
    </p:spTree>
  </p:cSld>
  <p:clrMapOvr>
    <a:masterClrMapping/>
  </p:clrMapOvr>
  <p:transition spd="slow">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smtClean="0"/>
              <a:t>Evaluator Characteristics</a:t>
            </a:r>
          </a:p>
        </p:txBody>
      </p:sp>
      <p:sp>
        <p:nvSpPr>
          <p:cNvPr id="124931" name="Rectangle 3"/>
          <p:cNvSpPr>
            <a:spLocks noGrp="1" noChangeArrowheads="1"/>
          </p:cNvSpPr>
          <p:nvPr>
            <p:ph idx="1"/>
          </p:nvPr>
        </p:nvSpPr>
        <p:spPr>
          <a:xfrm>
            <a:off x="683568" y="1412776"/>
            <a:ext cx="7772400" cy="4608512"/>
          </a:xfrm>
        </p:spPr>
        <p:txBody>
          <a:bodyPr/>
          <a:lstStyle/>
          <a:p>
            <a:pPr marL="609600" indent="-609600" eaLnBrk="1" hangingPunct="1"/>
            <a:r>
              <a:rPr lang="en-CA" sz="2800" dirty="0" smtClean="0"/>
              <a:t>Credibility with peers of the snowboard community</a:t>
            </a:r>
          </a:p>
          <a:p>
            <a:pPr marL="609600" indent="-609600" eaLnBrk="1" hangingPunct="1"/>
            <a:r>
              <a:rPr lang="en-CA" sz="2800" dirty="0" smtClean="0"/>
              <a:t>High ethical standards and leadership skills</a:t>
            </a:r>
          </a:p>
          <a:p>
            <a:pPr marL="609600" indent="-609600" eaLnBrk="1" hangingPunct="1"/>
            <a:r>
              <a:rPr lang="en-CA" sz="2800" dirty="0" smtClean="0"/>
              <a:t>Recognized technical and coaching expertise</a:t>
            </a:r>
          </a:p>
          <a:p>
            <a:pPr marL="609600" indent="-609600" eaLnBrk="1" hangingPunct="1"/>
            <a:r>
              <a:rPr lang="en-CA" sz="2800" dirty="0" smtClean="0"/>
              <a:t>Commitment of time and energy to the evaluation process,</a:t>
            </a:r>
          </a:p>
          <a:p>
            <a:pPr marL="609600" indent="-609600" eaLnBrk="1" hangingPunct="1"/>
            <a:r>
              <a:rPr lang="en-CA" sz="2800" dirty="0" smtClean="0"/>
              <a:t>Guiding and facilitation skills</a:t>
            </a:r>
          </a:p>
          <a:p>
            <a:pPr marL="609600" indent="-609600" algn="ctr" eaLnBrk="1" hangingPunct="1">
              <a:buNone/>
            </a:pPr>
            <a:r>
              <a:rPr lang="en-CA" sz="1600" i="1" dirty="0" smtClean="0">
                <a:solidFill>
                  <a:schemeClr val="tx1"/>
                </a:solidFill>
                <a:ea typeface="+mn-ea"/>
                <a:cs typeface="+mn-cs"/>
              </a:rPr>
              <a:t>Although desirable, it is not critical that the Evaluator have a higher position and significantly greater coaching experience than the candidate.</a:t>
            </a:r>
          </a:p>
          <a:p>
            <a:pPr marL="609600" indent="-609600" eaLnBrk="1" hangingPunct="1">
              <a:buNone/>
            </a:pPr>
            <a:endParaRPr lang="en-US" sz="1400" dirty="0" smtClean="0"/>
          </a:p>
        </p:txBody>
      </p:sp>
      <p:sp>
        <p:nvSpPr>
          <p:cNvPr id="24578" name="Footer Placeholder 4"/>
          <p:cNvSpPr>
            <a:spLocks noGrp="1"/>
          </p:cNvSpPr>
          <p:nvPr>
            <p:ph type="ftr" sz="quarter" idx="4294967295"/>
          </p:nvPr>
        </p:nvSpPr>
        <p:spPr bwMode="auto">
          <a:xfrm>
            <a:off x="7239000" y="6248400"/>
            <a:ext cx="1905000" cy="457200"/>
          </a:xfrm>
          <a:prstGeom prst="rect">
            <a:avLst/>
          </a:prstGeom>
          <a:noFill/>
          <a:ln>
            <a:miter lim="800000"/>
            <a:headEnd/>
            <a:tailEnd/>
          </a:ln>
        </p:spPr>
        <p:txBody>
          <a:bodyPr/>
          <a:lstStyle/>
          <a:p>
            <a:pPr algn="r"/>
            <a:r>
              <a:rPr lang="en-US" sz="1400"/>
              <a:t>©Coaching Association of Canada, 2006</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9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9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49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49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49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en-US" smtClean="0"/>
              <a:t>Evaluator Job Description</a:t>
            </a:r>
          </a:p>
        </p:txBody>
      </p:sp>
      <p:sp>
        <p:nvSpPr>
          <p:cNvPr id="90115" name="Rectangle 3"/>
          <p:cNvSpPr>
            <a:spLocks noGrp="1" noChangeArrowheads="1"/>
          </p:cNvSpPr>
          <p:nvPr>
            <p:ph idx="1"/>
          </p:nvPr>
        </p:nvSpPr>
        <p:spPr/>
        <p:txBody>
          <a:bodyPr/>
          <a:lstStyle/>
          <a:p>
            <a:pPr eaLnBrk="1" hangingPunct="1"/>
            <a:r>
              <a:rPr lang="en-US" sz="2800" smtClean="0"/>
              <a:t>Manage administrative and logistical aspects of the evaluation</a:t>
            </a:r>
          </a:p>
          <a:p>
            <a:pPr eaLnBrk="1" hangingPunct="1"/>
            <a:r>
              <a:rPr lang="en-US" sz="2800" smtClean="0"/>
              <a:t>Use appropriate observation methods to determine achievement of criterion.</a:t>
            </a:r>
          </a:p>
          <a:p>
            <a:pPr eaLnBrk="1" hangingPunct="1"/>
            <a:r>
              <a:rPr lang="en-US" sz="2800" smtClean="0"/>
              <a:t>Correctly interpret the verification of evidences to identify evaluation of criterion</a:t>
            </a:r>
          </a:p>
          <a:p>
            <a:pPr eaLnBrk="1" hangingPunct="1"/>
            <a:r>
              <a:rPr lang="en-US" sz="2800" smtClean="0"/>
              <a:t>Facilitate coach debrief to verify evidences, provide feedback and create an action plan</a:t>
            </a:r>
          </a:p>
        </p:txBody>
      </p:sp>
      <p:sp>
        <p:nvSpPr>
          <p:cNvPr id="25602" name="Footer Placeholder 4"/>
          <p:cNvSpPr>
            <a:spLocks noGrp="1"/>
          </p:cNvSpPr>
          <p:nvPr>
            <p:ph type="ftr" sz="quarter" idx="4294967295"/>
          </p:nvPr>
        </p:nvSpPr>
        <p:spPr bwMode="auto">
          <a:xfrm>
            <a:off x="7239000" y="6248400"/>
            <a:ext cx="1905000" cy="457200"/>
          </a:xfrm>
          <a:prstGeom prst="rect">
            <a:avLst/>
          </a:prstGeom>
          <a:noFill/>
          <a:ln>
            <a:miter lim="800000"/>
            <a:headEnd/>
            <a:tailEnd/>
          </a:ln>
        </p:spPr>
        <p:txBody>
          <a:bodyPr/>
          <a:lstStyle/>
          <a:p>
            <a:pPr algn="r"/>
            <a:r>
              <a:rPr lang="en-US" sz="1400"/>
              <a:t>©Coaching Association of Canada, 2010</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600" dirty="0" smtClean="0"/>
              <a:t>Prerequisites for Evaluators </a:t>
            </a:r>
            <a:endParaRPr lang="en-CA" sz="3600" dirty="0"/>
          </a:p>
        </p:txBody>
      </p:sp>
      <p:sp>
        <p:nvSpPr>
          <p:cNvPr id="3" name="Content Placeholder 2"/>
          <p:cNvSpPr>
            <a:spLocks noGrp="1"/>
          </p:cNvSpPr>
          <p:nvPr>
            <p:ph idx="1"/>
          </p:nvPr>
        </p:nvSpPr>
        <p:spPr/>
        <p:txBody>
          <a:bodyPr/>
          <a:lstStyle/>
          <a:p>
            <a:pPr lvl="0"/>
            <a:r>
              <a:rPr lang="en-CA" sz="2800" dirty="0" smtClean="0">
                <a:solidFill>
                  <a:schemeClr val="tx1"/>
                </a:solidFill>
                <a:latin typeface="+mn-lt"/>
                <a:ea typeface="+mn-ea"/>
                <a:cs typeface="+mn-cs"/>
              </a:rPr>
              <a:t>Attendance at Evaluator training session as conducted by a ME for correct context.</a:t>
            </a:r>
          </a:p>
          <a:p>
            <a:pPr lvl="0"/>
            <a:r>
              <a:rPr lang="en-CA" sz="2800" dirty="0" smtClean="0">
                <a:solidFill>
                  <a:schemeClr val="tx1"/>
                </a:solidFill>
                <a:latin typeface="+mn-lt"/>
                <a:ea typeface="+mn-ea"/>
                <a:cs typeface="+mn-cs"/>
              </a:rPr>
              <a:t>Evaluators  expected to be </a:t>
            </a:r>
            <a:r>
              <a:rPr lang="en-CA" sz="2800" u="sng" dirty="0" smtClean="0">
                <a:solidFill>
                  <a:schemeClr val="tx1"/>
                </a:solidFill>
                <a:latin typeface="+mn-lt"/>
                <a:ea typeface="+mn-ea"/>
                <a:cs typeface="+mn-cs"/>
              </a:rPr>
              <a:t>certified</a:t>
            </a:r>
            <a:r>
              <a:rPr lang="en-CA" sz="2800" dirty="0" smtClean="0">
                <a:solidFill>
                  <a:schemeClr val="tx1"/>
                </a:solidFill>
                <a:latin typeface="+mn-lt"/>
                <a:ea typeface="+mn-ea"/>
                <a:cs typeface="+mn-cs"/>
              </a:rPr>
              <a:t> at the context stage in which they are being trained to be an Evaluator.</a:t>
            </a:r>
          </a:p>
          <a:p>
            <a:pPr lvl="0"/>
            <a:r>
              <a:rPr lang="en-CA" sz="2800" dirty="0" smtClean="0">
                <a:solidFill>
                  <a:schemeClr val="tx1"/>
                </a:solidFill>
                <a:latin typeface="+mn-lt"/>
                <a:ea typeface="+mn-ea"/>
                <a:cs typeface="+mn-cs"/>
              </a:rPr>
              <a:t>Applications for Evaluator training and designation shall be made available online at </a:t>
            </a:r>
            <a:r>
              <a:rPr lang="en-CA" sz="2800" u="sng" dirty="0" smtClean="0">
                <a:solidFill>
                  <a:schemeClr val="tx1"/>
                </a:solidFill>
                <a:latin typeface="+mn-lt"/>
                <a:ea typeface="+mn-ea"/>
                <a:cs typeface="+mn-cs"/>
                <a:hlinkClick r:id="rId2"/>
              </a:rPr>
              <a:t>www.canadasnowboard.ca</a:t>
            </a:r>
            <a:r>
              <a:rPr lang="en-CA" sz="2800" dirty="0" smtClean="0">
                <a:solidFill>
                  <a:schemeClr val="tx1"/>
                </a:solidFill>
                <a:latin typeface="+mn-lt"/>
                <a:ea typeface="+mn-ea"/>
                <a:cs typeface="+mn-cs"/>
              </a:rPr>
              <a:t> </a:t>
            </a:r>
          </a:p>
          <a:p>
            <a:endParaRPr lang="en-CA" dirty="0"/>
          </a:p>
        </p:txBody>
      </p:sp>
    </p:spTree>
  </p:cSld>
  <p:clrMapOvr>
    <a:masterClrMapping/>
  </p:clrMapOvr>
  <p:transition spd="slow">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Evaluator Training</a:t>
            </a:r>
            <a:endParaRPr lang="en-CA" dirty="0"/>
          </a:p>
        </p:txBody>
      </p:sp>
      <p:sp>
        <p:nvSpPr>
          <p:cNvPr id="3" name="Content Placeholder 2"/>
          <p:cNvSpPr>
            <a:spLocks noGrp="1"/>
          </p:cNvSpPr>
          <p:nvPr>
            <p:ph idx="1"/>
          </p:nvPr>
        </p:nvSpPr>
        <p:spPr/>
        <p:txBody>
          <a:bodyPr/>
          <a:lstStyle/>
          <a:p>
            <a:pPr>
              <a:buNone/>
            </a:pPr>
            <a:r>
              <a:rPr lang="en-CA" sz="2800" dirty="0" smtClean="0">
                <a:solidFill>
                  <a:schemeClr val="tx1"/>
                </a:solidFill>
                <a:latin typeface="+mn-lt"/>
                <a:ea typeface="+mn-ea"/>
                <a:cs typeface="+mn-cs"/>
              </a:rPr>
              <a:t>The training of Evaluators should have two main purposes; </a:t>
            </a:r>
          </a:p>
          <a:p>
            <a:pPr marL="514350" indent="-514350">
              <a:buAutoNum type="arabicParenBoth"/>
            </a:pPr>
            <a:r>
              <a:rPr lang="en-CA" sz="2800" dirty="0" smtClean="0">
                <a:solidFill>
                  <a:schemeClr val="tx1"/>
                </a:solidFill>
                <a:latin typeface="+mn-lt"/>
                <a:ea typeface="+mn-ea"/>
                <a:cs typeface="+mn-cs"/>
              </a:rPr>
              <a:t>to gain consistency in the interpretation and application of Snowboard specific criteria and evidence as identified in the NCCP Competency Matrix, </a:t>
            </a:r>
            <a:endParaRPr lang="en-CA" sz="2800" dirty="0" smtClean="0"/>
          </a:p>
          <a:p>
            <a:pPr marL="514350" indent="-514350">
              <a:buNone/>
            </a:pPr>
            <a:r>
              <a:rPr lang="en-CA" sz="2800" dirty="0" smtClean="0">
                <a:solidFill>
                  <a:schemeClr val="tx1"/>
                </a:solidFill>
                <a:latin typeface="+mn-lt"/>
                <a:ea typeface="+mn-ea"/>
                <a:cs typeface="+mn-cs"/>
              </a:rPr>
              <a:t>(2) to demonstrate skills that are involved in the coach debrief. </a:t>
            </a:r>
            <a:endParaRPr lang="en-CA" sz="2800" dirty="0"/>
          </a:p>
        </p:txBody>
      </p:sp>
    </p:spTree>
  </p:cSld>
  <p:clrMapOvr>
    <a:masterClrMapping/>
  </p:clrMapOvr>
  <p:transition spd="slow">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z="2800" dirty="0" smtClean="0"/>
              <a:t> Comp Intro Coach Outcomes</a:t>
            </a:r>
          </a:p>
        </p:txBody>
      </p:sp>
      <p:sp>
        <p:nvSpPr>
          <p:cNvPr id="19459" name="Content Placeholder 2"/>
          <p:cNvSpPr>
            <a:spLocks noGrp="1"/>
          </p:cNvSpPr>
          <p:nvPr>
            <p:ph idx="1"/>
          </p:nvPr>
        </p:nvSpPr>
        <p:spPr/>
        <p:txBody>
          <a:bodyPr/>
          <a:lstStyle/>
          <a:p>
            <a:pPr eaLnBrk="1" hangingPunct="1"/>
            <a:r>
              <a:rPr lang="en-US" sz="2800" dirty="0" smtClean="0"/>
              <a:t>Plan a session</a:t>
            </a:r>
          </a:p>
          <a:p>
            <a:pPr lvl="1" eaLnBrk="1" hangingPunct="1"/>
            <a:r>
              <a:rPr lang="en-US" sz="2400" dirty="0" smtClean="0"/>
              <a:t>Identifies logistical information</a:t>
            </a:r>
          </a:p>
          <a:p>
            <a:pPr lvl="1" eaLnBrk="1" hangingPunct="1"/>
            <a:r>
              <a:rPr lang="en-US" sz="2400" dirty="0" smtClean="0"/>
              <a:t>Identifies activities in each part of the session</a:t>
            </a:r>
          </a:p>
          <a:p>
            <a:pPr eaLnBrk="1" hangingPunct="1"/>
            <a:r>
              <a:rPr lang="en-US" sz="2800" dirty="0" smtClean="0"/>
              <a:t>Support to Athletes in Training</a:t>
            </a:r>
          </a:p>
          <a:p>
            <a:pPr lvl="1" eaLnBrk="1" hangingPunct="1"/>
            <a:r>
              <a:rPr lang="en-US" sz="2400" dirty="0" smtClean="0"/>
              <a:t>Ensures that the session environment is safe</a:t>
            </a:r>
          </a:p>
          <a:p>
            <a:pPr lvl="1" eaLnBrk="1" hangingPunct="1"/>
            <a:r>
              <a:rPr lang="en-US" sz="2400" dirty="0" smtClean="0"/>
              <a:t>Implements appropriately structured and organized session</a:t>
            </a:r>
          </a:p>
          <a:p>
            <a:pPr lvl="1" eaLnBrk="1" hangingPunct="1"/>
            <a:r>
              <a:rPr lang="en-US" sz="2400" dirty="0" smtClean="0"/>
              <a:t>Makes interventions that promote learning</a:t>
            </a:r>
          </a:p>
        </p:txBody>
      </p:sp>
    </p:spTree>
  </p:cSld>
  <p:clrMapOvr>
    <a:masterClrMapping/>
  </p:clrMapOvr>
  <p:transition spd="slow">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755576" y="692696"/>
            <a:ext cx="7772400" cy="4762872"/>
          </a:xfrm>
        </p:spPr>
        <p:txBody>
          <a:bodyPr/>
          <a:lstStyle/>
          <a:p>
            <a:pPr eaLnBrk="1" hangingPunct="1"/>
            <a:r>
              <a:rPr lang="en-US" sz="2800" dirty="0" smtClean="0"/>
              <a:t>Analyze Performance</a:t>
            </a:r>
            <a:r>
              <a:rPr lang="en-US" sz="2400" dirty="0" smtClean="0"/>
              <a:t>	</a:t>
            </a:r>
          </a:p>
          <a:p>
            <a:pPr lvl="1" eaLnBrk="1" hangingPunct="1"/>
            <a:r>
              <a:rPr lang="en-US" sz="2400" dirty="0" smtClean="0"/>
              <a:t>Detect Performance</a:t>
            </a:r>
          </a:p>
          <a:p>
            <a:pPr lvl="1" eaLnBrk="1" hangingPunct="1"/>
            <a:r>
              <a:rPr lang="en-US" sz="2400" dirty="0" smtClean="0"/>
              <a:t>Correct Performance</a:t>
            </a:r>
          </a:p>
          <a:p>
            <a:pPr eaLnBrk="1" hangingPunct="1"/>
            <a:r>
              <a:rPr lang="en-US" sz="2800" dirty="0" smtClean="0"/>
              <a:t>Support To Athletes in Competition</a:t>
            </a:r>
          </a:p>
          <a:p>
            <a:pPr lvl="1" eaLnBrk="1" hangingPunct="1"/>
            <a:r>
              <a:rPr lang="en-US" sz="2400" dirty="0" smtClean="0"/>
              <a:t>Pre-comp:  Implements procedures that prepares for readiness</a:t>
            </a:r>
          </a:p>
          <a:p>
            <a:pPr lvl="1" eaLnBrk="1" hangingPunct="1"/>
            <a:r>
              <a:rPr lang="en-US" sz="2400" dirty="0" smtClean="0"/>
              <a:t>During Event:  Make decisions and interventions</a:t>
            </a:r>
          </a:p>
          <a:p>
            <a:pPr lvl="1" eaLnBrk="1" hangingPunct="1"/>
            <a:r>
              <a:rPr lang="en-US" sz="2400" dirty="0" smtClean="0"/>
              <a:t>After Event:  Uses competitive experience in meaningful manner for the development of athlete</a:t>
            </a:r>
          </a:p>
          <a:p>
            <a:pPr eaLnBrk="1" hangingPunct="1"/>
            <a:r>
              <a:rPr lang="en-US" sz="2800" dirty="0" smtClean="0"/>
              <a:t>Make Ethical Decisions</a:t>
            </a:r>
          </a:p>
          <a:p>
            <a:pPr lvl="1" eaLnBrk="1" hangingPunct="1"/>
            <a:r>
              <a:rPr lang="en-US" sz="2400" dirty="0" smtClean="0"/>
              <a:t>Implement ethical decision making process</a:t>
            </a:r>
          </a:p>
        </p:txBody>
      </p:sp>
    </p:spTree>
  </p:cSld>
  <p:clrMapOvr>
    <a:masterClrMapping/>
  </p:clrMapOvr>
  <p:transition spd="slow">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76672"/>
            <a:ext cx="7772400" cy="864096"/>
          </a:xfrm>
        </p:spPr>
        <p:txBody>
          <a:bodyPr/>
          <a:lstStyle/>
          <a:p>
            <a:r>
              <a:rPr lang="en-CA" sz="2400" dirty="0" smtClean="0"/>
              <a:t>2.  Snowboard Specific Certification Process</a:t>
            </a:r>
            <a:endParaRPr lang="en-CA" sz="2400" dirty="0"/>
          </a:p>
        </p:txBody>
      </p:sp>
      <p:sp>
        <p:nvSpPr>
          <p:cNvPr id="134145" name="Rectangle 1"/>
          <p:cNvSpPr>
            <a:spLocks noChangeArrowheads="1"/>
          </p:cNvSpPr>
          <p:nvPr/>
        </p:nvSpPr>
        <p:spPr bwMode="auto">
          <a:xfrm>
            <a:off x="539552" y="1115851"/>
            <a:ext cx="8100392" cy="45243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0" fontAlgn="base" latinLnBrk="0" hangingPunct="0">
              <a:lnSpc>
                <a:spcPct val="100000"/>
              </a:lnSpc>
              <a:spcBef>
                <a:spcPct val="0"/>
              </a:spcBef>
              <a:spcAft>
                <a:spcPct val="0"/>
              </a:spcAft>
              <a:buClrTx/>
              <a:buSzTx/>
              <a:buFontTx/>
              <a:buNone/>
              <a:tabLst/>
            </a:pPr>
            <a:r>
              <a:rPr kumimoji="0" lang="en-CA" sz="1800" b="1" i="1" u="none" strike="noStrike" cap="none" normalizeH="0" baseline="0" dirty="0" smtClean="0">
                <a:ln>
                  <a:noFill/>
                </a:ln>
                <a:solidFill>
                  <a:schemeClr val="tx1"/>
                </a:solidFill>
                <a:effectLst/>
                <a:latin typeface="+mn-lt"/>
                <a:ea typeface="SimSun" pitchFamily="2" charset="-122"/>
                <a:cs typeface="Calibri" pitchFamily="34" charset="0"/>
              </a:rPr>
              <a:t>Competition Introduction</a:t>
            </a:r>
          </a:p>
          <a:p>
            <a:pPr marL="0" marR="0" lvl="0" indent="457200" algn="ctr" defTabSz="914400" rtl="0" eaLnBrk="0" fontAlgn="base" latinLnBrk="0" hangingPunct="0">
              <a:lnSpc>
                <a:spcPct val="100000"/>
              </a:lnSpc>
              <a:spcBef>
                <a:spcPct val="0"/>
              </a:spcBef>
              <a:spcAft>
                <a:spcPct val="0"/>
              </a:spcAft>
              <a:buClrTx/>
              <a:buSzTx/>
              <a:buFontTx/>
              <a:buNone/>
              <a:tabLst/>
            </a:pPr>
            <a:endParaRPr kumimoji="0" lang="en-CA" sz="1800" b="1" i="0" u="none" strike="noStrike" cap="none" normalizeH="0" baseline="0" dirty="0" smtClean="0">
              <a:ln>
                <a:noFill/>
              </a:ln>
              <a:solidFill>
                <a:schemeClr val="tx1"/>
              </a:solidFill>
              <a:effectLst/>
              <a:latin typeface="+mn-lt"/>
            </a:endParaRPr>
          </a:p>
          <a:p>
            <a:pPr marL="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CA" sz="1800" b="0" i="0" u="none" strike="noStrike" cap="none" normalizeH="0" baseline="0" dirty="0" smtClean="0">
                <a:ln>
                  <a:noFill/>
                </a:ln>
                <a:solidFill>
                  <a:schemeClr val="tx1"/>
                </a:solidFill>
                <a:effectLst/>
                <a:latin typeface="+mn-lt"/>
                <a:ea typeface="SimSun" pitchFamily="2" charset="-122"/>
                <a:cs typeface="Calibri" pitchFamily="34" charset="0"/>
              </a:rPr>
              <a:t>Coach submits completed portfolio to Canada~Snowboard.   Completed portfolio gets evaluated for grading, feedback given to coach, portfolio forwarded to evaluator prior to on-snow evaluation.  </a:t>
            </a:r>
          </a:p>
          <a:p>
            <a:pPr marL="0" marR="0" lvl="0" indent="457200" algn="l" defTabSz="914400" rtl="0" eaLnBrk="0" fontAlgn="base" latinLnBrk="0" hangingPunct="0">
              <a:lnSpc>
                <a:spcPct val="100000"/>
              </a:lnSpc>
              <a:spcBef>
                <a:spcPct val="0"/>
              </a:spcBef>
              <a:spcAft>
                <a:spcPct val="0"/>
              </a:spcAft>
              <a:buClrTx/>
              <a:buSzTx/>
              <a:tabLst/>
            </a:pPr>
            <a:endParaRPr kumimoji="0" lang="en-CA" sz="1800" b="0" i="0" u="none" strike="noStrike" cap="none" normalizeH="0" baseline="0" dirty="0" smtClean="0">
              <a:ln>
                <a:noFill/>
              </a:ln>
              <a:solidFill>
                <a:schemeClr val="tx1"/>
              </a:solidFill>
              <a:effectLst/>
              <a:latin typeface="+mn-lt"/>
            </a:endParaRPr>
          </a:p>
          <a:p>
            <a:pPr marL="0" marR="0" lvl="0" indent="457200" algn="l" defTabSz="914400" rtl="0" eaLnBrk="0" fontAlgn="base" latinLnBrk="0" hangingPunct="0">
              <a:lnSpc>
                <a:spcPct val="100000"/>
              </a:lnSpc>
              <a:spcBef>
                <a:spcPct val="0"/>
              </a:spcBef>
              <a:spcAft>
                <a:spcPct val="0"/>
              </a:spcAft>
              <a:buClrTx/>
              <a:buSzTx/>
              <a:buFontTx/>
              <a:buAutoNum type="arabicPeriod" startAt="2"/>
              <a:tabLst/>
            </a:pPr>
            <a:r>
              <a:rPr kumimoji="0" lang="en-CA" sz="1800" b="0" i="0" u="none" strike="noStrike" cap="none" normalizeH="0" baseline="0" dirty="0" smtClean="0">
                <a:ln>
                  <a:noFill/>
                </a:ln>
                <a:solidFill>
                  <a:schemeClr val="tx1"/>
                </a:solidFill>
                <a:effectLst/>
                <a:latin typeface="+mn-lt"/>
                <a:ea typeface="SimSun" pitchFamily="2" charset="-122"/>
                <a:cs typeface="Calibri" pitchFamily="34" charset="0"/>
              </a:rPr>
              <a:t>Coach registers for on-snow evaluation on Canada~Snowboard website based on the available evaluation dates.</a:t>
            </a:r>
          </a:p>
          <a:p>
            <a:pPr marL="0" marR="0" lvl="0" indent="457200" algn="l" defTabSz="914400" rtl="0" eaLnBrk="0" fontAlgn="base" latinLnBrk="0" hangingPunct="0">
              <a:lnSpc>
                <a:spcPct val="100000"/>
              </a:lnSpc>
              <a:spcBef>
                <a:spcPct val="0"/>
              </a:spcBef>
              <a:spcAft>
                <a:spcPct val="0"/>
              </a:spcAft>
              <a:buClrTx/>
              <a:buSzTx/>
              <a:tabLst/>
            </a:pPr>
            <a:endParaRPr kumimoji="0" lang="en-CA" sz="1800" b="0" i="0" u="none" strike="noStrike" cap="none" normalizeH="0" baseline="0" dirty="0" smtClean="0">
              <a:ln>
                <a:noFill/>
              </a:ln>
              <a:solidFill>
                <a:schemeClr val="tx1"/>
              </a:solidFill>
              <a:effectLst/>
              <a:latin typeface="+mn-lt"/>
            </a:endParaRPr>
          </a:p>
          <a:p>
            <a:pPr marL="0" marR="0" lvl="0" indent="457200" algn="l" defTabSz="914400" rtl="0" eaLnBrk="0" fontAlgn="base" latinLnBrk="0" hangingPunct="0">
              <a:lnSpc>
                <a:spcPct val="100000"/>
              </a:lnSpc>
              <a:spcBef>
                <a:spcPct val="0"/>
              </a:spcBef>
              <a:spcAft>
                <a:spcPct val="0"/>
              </a:spcAft>
              <a:buClrTx/>
              <a:buSzTx/>
              <a:buFontTx/>
              <a:buAutoNum type="arabicPeriod" startAt="3"/>
              <a:tabLst/>
            </a:pPr>
            <a:r>
              <a:rPr kumimoji="0" lang="en-CA" sz="1800" b="0" i="0" u="none" strike="noStrike" cap="none" normalizeH="0" baseline="0" dirty="0" smtClean="0">
                <a:ln>
                  <a:noFill/>
                </a:ln>
                <a:solidFill>
                  <a:schemeClr val="tx1"/>
                </a:solidFill>
                <a:effectLst/>
                <a:latin typeface="+mn-lt"/>
                <a:ea typeface="SimSun" pitchFamily="2" charset="-122"/>
                <a:cs typeface="Calibri" pitchFamily="34" charset="0"/>
              </a:rPr>
              <a:t>Evaluator touches base with candidate to discuss the process for evaluation and review their portfolio.  Changes to portfolio are requested if necessary.  Questions and concerns clarified, identify coaches context and logic for in-competition review, details of evaluation confirmed (date/time/location).</a:t>
            </a:r>
          </a:p>
          <a:p>
            <a:pPr marR="0" lvl="0" algn="l" defTabSz="914400" rtl="0" eaLnBrk="0" fontAlgn="base" latinLnBrk="0" hangingPunct="0">
              <a:lnSpc>
                <a:spcPct val="100000"/>
              </a:lnSpc>
              <a:spcBef>
                <a:spcPct val="0"/>
              </a:spcBef>
              <a:spcAft>
                <a:spcPct val="0"/>
              </a:spcAft>
              <a:buClrTx/>
              <a:buSzTx/>
              <a:tabLst/>
            </a:pPr>
            <a:endParaRPr kumimoji="0" lang="en-CA" sz="1800" b="0" i="0" u="none" strike="noStrike" cap="none" normalizeH="0" baseline="0" dirty="0" smtClean="0">
              <a:ln>
                <a:noFill/>
              </a:ln>
              <a:solidFill>
                <a:schemeClr val="tx1"/>
              </a:solidFill>
              <a:effectLst/>
              <a:latin typeface="+mn-lt"/>
              <a:ea typeface="SimSun" pitchFamily="2" charset="-122"/>
              <a:cs typeface="Calibri" pitchFamily="34" charset="0"/>
            </a:endParaRPr>
          </a:p>
          <a:p>
            <a:pPr marL="0" marR="0" lvl="0" indent="457200" algn="l" defTabSz="914400" rtl="0" eaLnBrk="0" fontAlgn="base" latinLnBrk="0" hangingPunct="0">
              <a:lnSpc>
                <a:spcPct val="100000"/>
              </a:lnSpc>
              <a:spcBef>
                <a:spcPct val="0"/>
              </a:spcBef>
              <a:spcAft>
                <a:spcPct val="0"/>
              </a:spcAft>
              <a:buClrTx/>
              <a:buSzTx/>
              <a:buFontTx/>
              <a:buAutoNum type="arabicPeriod" startAt="3"/>
              <a:tabLst/>
            </a:pPr>
            <a:r>
              <a:rPr kumimoji="0" lang="en-CA" sz="1800" b="0" i="0" u="none" strike="noStrike" cap="none" normalizeH="0" baseline="0" dirty="0" smtClean="0">
                <a:ln>
                  <a:noFill/>
                </a:ln>
                <a:solidFill>
                  <a:schemeClr val="tx1"/>
                </a:solidFill>
                <a:effectLst/>
                <a:latin typeface="+mn-lt"/>
                <a:ea typeface="SimSun" pitchFamily="2" charset="-122"/>
                <a:cs typeface="Calibri" pitchFamily="34" charset="0"/>
              </a:rPr>
              <a:t> Mentorship/evaluation occurs over one season and three observations.</a:t>
            </a:r>
            <a:endParaRPr kumimoji="0" lang="en-CA" sz="1800" b="0" i="0" u="none" strike="noStrike" cap="none" normalizeH="0" baseline="0" dirty="0" smtClean="0">
              <a:ln>
                <a:noFill/>
              </a:ln>
              <a:solidFill>
                <a:schemeClr val="tx1"/>
              </a:solidFill>
              <a:effectLst/>
              <a:latin typeface="+mn-lt"/>
            </a:endParaRPr>
          </a:p>
        </p:txBody>
      </p:sp>
    </p:spTree>
  </p:cSld>
  <p:clrMapOvr>
    <a:masterClrMapping/>
  </p:clrMapOvr>
  <p:transition spd="slow">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772400" cy="1143000"/>
          </a:xfrm>
        </p:spPr>
        <p:txBody>
          <a:bodyPr/>
          <a:lstStyle/>
          <a:p>
            <a:r>
              <a:rPr lang="en-CA" dirty="0" smtClean="0"/>
              <a:t>Evaluation at Comp Intro </a:t>
            </a:r>
            <a:endParaRPr lang="en-CA" dirty="0"/>
          </a:p>
        </p:txBody>
      </p:sp>
      <p:sp>
        <p:nvSpPr>
          <p:cNvPr id="3" name="Content Placeholder 2"/>
          <p:cNvSpPr>
            <a:spLocks noGrp="1"/>
          </p:cNvSpPr>
          <p:nvPr>
            <p:ph idx="1"/>
          </p:nvPr>
        </p:nvSpPr>
        <p:spPr>
          <a:xfrm>
            <a:off x="683568" y="1484784"/>
            <a:ext cx="7772400" cy="4104456"/>
          </a:xfrm>
        </p:spPr>
        <p:txBody>
          <a:bodyPr/>
          <a:lstStyle/>
          <a:p>
            <a:r>
              <a:rPr lang="en-CA" dirty="0" smtClean="0"/>
              <a:t>Portfolio must include:</a:t>
            </a:r>
          </a:p>
          <a:p>
            <a:pPr lvl="1"/>
            <a:r>
              <a:rPr lang="en-CA" sz="1800" dirty="0" smtClean="0"/>
              <a:t>An Emergency Action Plan (EAP)</a:t>
            </a:r>
          </a:p>
          <a:p>
            <a:pPr lvl="1"/>
            <a:r>
              <a:rPr lang="en-CA" sz="1800" dirty="0" smtClean="0"/>
              <a:t>A session plan</a:t>
            </a:r>
          </a:p>
          <a:p>
            <a:pPr lvl="1"/>
            <a:r>
              <a:rPr lang="en-CA" sz="1800" dirty="0" smtClean="0"/>
              <a:t>A sample letter to parents</a:t>
            </a:r>
          </a:p>
          <a:p>
            <a:pPr lvl="1"/>
            <a:r>
              <a:rPr lang="en-CA" sz="1800" dirty="0" smtClean="0"/>
              <a:t>Proof of completion of MED online module.</a:t>
            </a:r>
          </a:p>
          <a:p>
            <a:pPr marL="457200" lvl="1" indent="0">
              <a:buNone/>
            </a:pPr>
            <a:endParaRPr lang="en-CA" sz="1800" dirty="0" smtClean="0"/>
          </a:p>
          <a:p>
            <a:r>
              <a:rPr lang="en-CA" dirty="0" smtClean="0"/>
              <a:t>Mentorship</a:t>
            </a:r>
          </a:p>
          <a:p>
            <a:pPr lvl="1" algn="just"/>
            <a:r>
              <a:rPr lang="en-CA" sz="1800" dirty="0" smtClean="0"/>
              <a:t>Mentor/Evaluator observes three practices over the season and assists coach in meeting all evaluation criteria listed in the Comp Intro evaluation tool for the final observation.</a:t>
            </a:r>
            <a:endParaRPr lang="en-CA" sz="1800" dirty="0"/>
          </a:p>
        </p:txBody>
      </p:sp>
    </p:spTree>
  </p:cSld>
  <p:clrMapOvr>
    <a:masterClrMapping/>
  </p:clrMapOvr>
  <p:transition spd="slow">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r>
              <a:rPr lang="en-US" dirty="0" smtClean="0"/>
              <a:t>Portfolio</a:t>
            </a:r>
            <a:br>
              <a:rPr lang="en-US" dirty="0" smtClean="0"/>
            </a:br>
            <a:r>
              <a:rPr lang="en-US" sz="2400" dirty="0" smtClean="0"/>
              <a:t>Mentor/Evaluator Responsibilities</a:t>
            </a:r>
          </a:p>
        </p:txBody>
      </p:sp>
      <p:sp>
        <p:nvSpPr>
          <p:cNvPr id="71683" name="Rectangle 3"/>
          <p:cNvSpPr>
            <a:spLocks noGrp="1" noChangeArrowheads="1"/>
          </p:cNvSpPr>
          <p:nvPr>
            <p:ph idx="1"/>
          </p:nvPr>
        </p:nvSpPr>
        <p:spPr>
          <a:xfrm>
            <a:off x="685800" y="1752600"/>
            <a:ext cx="7772400" cy="4114800"/>
          </a:xfrm>
        </p:spPr>
        <p:txBody>
          <a:bodyPr/>
          <a:lstStyle/>
          <a:p>
            <a:pPr eaLnBrk="1" hangingPunct="1"/>
            <a:r>
              <a:rPr lang="en-US" sz="2400" dirty="0" smtClean="0"/>
              <a:t>Coordinates the exchange of the portfolio from the coach</a:t>
            </a:r>
          </a:p>
          <a:p>
            <a:pPr eaLnBrk="1" hangingPunct="1">
              <a:buNone/>
            </a:pPr>
            <a:endParaRPr lang="en-US" sz="2400" dirty="0" smtClean="0"/>
          </a:p>
          <a:p>
            <a:pPr eaLnBrk="1" hangingPunct="1"/>
            <a:r>
              <a:rPr lang="en-US" sz="2400" dirty="0" smtClean="0"/>
              <a:t>Evaluates portfolio items and identifies areas that are deficient (or ensure it’s been submitted to C~S).</a:t>
            </a:r>
          </a:p>
          <a:p>
            <a:pPr eaLnBrk="1" hangingPunct="1">
              <a:buNone/>
            </a:pPr>
            <a:endParaRPr lang="en-US" sz="2400" dirty="0" smtClean="0"/>
          </a:p>
          <a:p>
            <a:pPr eaLnBrk="1" hangingPunct="1"/>
            <a:r>
              <a:rPr lang="en-US" sz="2400" dirty="0" smtClean="0"/>
              <a:t>Provides feedback to coach based on portfolio</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6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6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5652"/>
            <a:ext cx="7772400" cy="1143000"/>
          </a:xfrm>
        </p:spPr>
        <p:txBody>
          <a:bodyPr/>
          <a:lstStyle/>
          <a:p>
            <a:r>
              <a:rPr lang="en-US" dirty="0" smtClean="0"/>
              <a:t>Portfolio Guide</a:t>
            </a:r>
            <a:endParaRPr lang="en-US" dirty="0"/>
          </a:p>
        </p:txBody>
      </p:sp>
      <p:pic>
        <p:nvPicPr>
          <p:cNvPr id="4" name="Content Placeholder 3"/>
          <p:cNvPicPr>
            <a:picLocks noGrp="1" noChangeAspect="1"/>
          </p:cNvPicPr>
          <p:nvPr>
            <p:ph idx="1"/>
          </p:nvPr>
        </p:nvPicPr>
        <p:blipFill rotWithShape="1">
          <a:blip r:embed="rId3"/>
          <a:srcRect l="-220" r="506"/>
          <a:stretch/>
        </p:blipFill>
        <p:spPr>
          <a:xfrm rot="21169376">
            <a:off x="415687" y="1437341"/>
            <a:ext cx="2874797" cy="2808312"/>
          </a:xfrm>
        </p:spPr>
      </p:pic>
      <p:sp>
        <p:nvSpPr>
          <p:cNvPr id="5" name="TextBox 4"/>
          <p:cNvSpPr txBox="1"/>
          <p:nvPr/>
        </p:nvSpPr>
        <p:spPr>
          <a:xfrm rot="21201212">
            <a:off x="1205127" y="4317066"/>
            <a:ext cx="1681720" cy="400110"/>
          </a:xfrm>
          <a:prstGeom prst="rect">
            <a:avLst/>
          </a:prstGeom>
          <a:noFill/>
        </p:spPr>
        <p:txBody>
          <a:bodyPr wrap="none" rtlCol="0">
            <a:spAutoFit/>
          </a:bodyPr>
          <a:lstStyle/>
          <a:p>
            <a:r>
              <a:rPr lang="en-US" sz="2000" dirty="0" smtClean="0">
                <a:latin typeface="+mn-lt"/>
              </a:rPr>
              <a:t>Session Plan </a:t>
            </a:r>
            <a:endParaRPr lang="en-US" sz="2000" dirty="0">
              <a:latin typeface="+mn-lt"/>
            </a:endParaRPr>
          </a:p>
        </p:txBody>
      </p:sp>
      <p:pic>
        <p:nvPicPr>
          <p:cNvPr id="6" name="Picture 5"/>
          <p:cNvPicPr>
            <a:picLocks noChangeAspect="1"/>
          </p:cNvPicPr>
          <p:nvPr/>
        </p:nvPicPr>
        <p:blipFill>
          <a:blip r:embed="rId4"/>
          <a:stretch>
            <a:fillRect/>
          </a:stretch>
        </p:blipFill>
        <p:spPr>
          <a:xfrm rot="381158">
            <a:off x="5711705" y="1514871"/>
            <a:ext cx="3278794" cy="2375024"/>
          </a:xfrm>
          <a:prstGeom prst="rect">
            <a:avLst/>
          </a:prstGeom>
        </p:spPr>
      </p:pic>
      <p:sp>
        <p:nvSpPr>
          <p:cNvPr id="7" name="TextBox 6"/>
          <p:cNvSpPr txBox="1"/>
          <p:nvPr/>
        </p:nvSpPr>
        <p:spPr>
          <a:xfrm rot="693501">
            <a:off x="7562519" y="4008016"/>
            <a:ext cx="794959" cy="461665"/>
          </a:xfrm>
          <a:prstGeom prst="rect">
            <a:avLst/>
          </a:prstGeom>
          <a:noFill/>
        </p:spPr>
        <p:txBody>
          <a:bodyPr wrap="none" rtlCol="0">
            <a:spAutoFit/>
          </a:bodyPr>
          <a:lstStyle/>
          <a:p>
            <a:r>
              <a:rPr lang="en-US" dirty="0" smtClean="0">
                <a:latin typeface="+mn-lt"/>
              </a:rPr>
              <a:t>EAP</a:t>
            </a:r>
            <a:endParaRPr lang="en-US" dirty="0">
              <a:latin typeface="+mn-lt"/>
            </a:endParaRPr>
          </a:p>
        </p:txBody>
      </p:sp>
      <p:pic>
        <p:nvPicPr>
          <p:cNvPr id="8" name="Picture 7"/>
          <p:cNvPicPr>
            <a:picLocks noChangeAspect="1"/>
          </p:cNvPicPr>
          <p:nvPr/>
        </p:nvPicPr>
        <p:blipFill>
          <a:blip r:embed="rId5"/>
          <a:stretch>
            <a:fillRect/>
          </a:stretch>
        </p:blipFill>
        <p:spPr>
          <a:xfrm>
            <a:off x="3275856" y="4005064"/>
            <a:ext cx="3438293" cy="2349500"/>
          </a:xfrm>
          <a:prstGeom prst="rect">
            <a:avLst/>
          </a:prstGeom>
        </p:spPr>
      </p:pic>
      <p:sp>
        <p:nvSpPr>
          <p:cNvPr id="9" name="TextBox 8"/>
          <p:cNvSpPr txBox="1"/>
          <p:nvPr/>
        </p:nvSpPr>
        <p:spPr>
          <a:xfrm>
            <a:off x="3635896" y="3284984"/>
            <a:ext cx="1788320" cy="646331"/>
          </a:xfrm>
          <a:prstGeom prst="rect">
            <a:avLst/>
          </a:prstGeom>
          <a:noFill/>
        </p:spPr>
        <p:txBody>
          <a:bodyPr wrap="none" rtlCol="0">
            <a:spAutoFit/>
          </a:bodyPr>
          <a:lstStyle/>
          <a:p>
            <a:pPr algn="ctr"/>
            <a:r>
              <a:rPr lang="en-US" sz="1800" dirty="0" smtClean="0">
                <a:latin typeface="+mn-lt"/>
              </a:rPr>
              <a:t>Communication </a:t>
            </a:r>
          </a:p>
          <a:p>
            <a:pPr algn="ctr"/>
            <a:r>
              <a:rPr lang="en-US" sz="1800" dirty="0" smtClean="0">
                <a:latin typeface="+mn-lt"/>
              </a:rPr>
              <a:t>Letter</a:t>
            </a:r>
            <a:endParaRPr lang="en-US" sz="1800" dirty="0">
              <a:latin typeface="+mn-lt"/>
            </a:endParaRPr>
          </a:p>
        </p:txBody>
      </p:sp>
    </p:spTree>
    <p:extLst>
      <p:ext uri="{BB962C8B-B14F-4D97-AF65-F5344CB8AC3E}">
        <p14:creationId xmlns:p14="http://schemas.microsoft.com/office/powerpoint/2010/main" val="2321023672"/>
      </p:ext>
    </p:extLst>
  </p:cSld>
  <p:clrMapOvr>
    <a:masterClrMapping/>
  </p:clrMapOvr>
  <p:transition spd="slow">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403648" y="620688"/>
          <a:ext cx="6209506" cy="5218894"/>
        </p:xfrm>
        <a:graphic>
          <a:graphicData uri="http://schemas.openxmlformats.org/drawingml/2006/table">
            <a:tbl>
              <a:tblPr/>
              <a:tblGrid>
                <a:gridCol w="2069836"/>
                <a:gridCol w="1401288"/>
                <a:gridCol w="2738382"/>
              </a:tblGrid>
              <a:tr h="200726">
                <a:tc>
                  <a:txBody>
                    <a:bodyPr/>
                    <a:lstStyle/>
                    <a:p>
                      <a:pPr>
                        <a:lnSpc>
                          <a:spcPct val="115000"/>
                        </a:lnSpc>
                        <a:spcAft>
                          <a:spcPts val="0"/>
                        </a:spcAft>
                      </a:pPr>
                      <a:r>
                        <a:rPr lang="en-CA" sz="900" dirty="0">
                          <a:latin typeface="Calibri"/>
                          <a:ea typeface="SimSun"/>
                          <a:cs typeface="Calibri"/>
                        </a:rPr>
                        <a:t>Training Topic</a:t>
                      </a:r>
                      <a:endParaRPr lang="en-CA" sz="900" dirty="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a:latin typeface="Calibri"/>
                          <a:ea typeface="SimSun"/>
                          <a:cs typeface="Calibri"/>
                        </a:rPr>
                        <a:t>Recommended Time</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a:latin typeface="Calibri"/>
                          <a:ea typeface="SimSun"/>
                          <a:cs typeface="Calibri"/>
                        </a:rPr>
                        <a:t>Purpose</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2180">
                <a:tc>
                  <a:txBody>
                    <a:bodyPr/>
                    <a:lstStyle/>
                    <a:p>
                      <a:pPr marL="342900" lvl="0" indent="-342900" rtl="0">
                        <a:lnSpc>
                          <a:spcPct val="115000"/>
                        </a:lnSpc>
                        <a:spcAft>
                          <a:spcPts val="0"/>
                        </a:spcAft>
                        <a:buFont typeface="+mj-lt"/>
                        <a:buAutoNum type="arabicPeriod"/>
                      </a:pPr>
                      <a:r>
                        <a:rPr lang="en-CA" sz="900">
                          <a:latin typeface="Calibri"/>
                          <a:ea typeface="SimSun"/>
                          <a:cs typeface="Calibri"/>
                        </a:rPr>
                        <a:t>Evaluation Overview</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a:latin typeface="Calibri"/>
                          <a:ea typeface="SimSun"/>
                          <a:cs typeface="Calibri"/>
                        </a:rPr>
                        <a:t>15 minutes</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a:latin typeface="Calibri"/>
                          <a:ea typeface="SimSun"/>
                          <a:cs typeface="Calibri"/>
                        </a:rPr>
                        <a:t>To provide an overall background and minimum standards for evaluation in the NCCP.</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1454">
                <a:tc>
                  <a:txBody>
                    <a:bodyPr/>
                    <a:lstStyle/>
                    <a:p>
                      <a:pPr marL="342900" lvl="0" indent="-342900" rtl="0">
                        <a:lnSpc>
                          <a:spcPct val="115000"/>
                        </a:lnSpc>
                        <a:spcAft>
                          <a:spcPts val="0"/>
                        </a:spcAft>
                        <a:buFont typeface="+mj-lt"/>
                        <a:buNone/>
                      </a:pPr>
                      <a:r>
                        <a:rPr lang="en-CA" sz="900" dirty="0" smtClean="0">
                          <a:latin typeface="Calibri"/>
                          <a:ea typeface="SimSun"/>
                          <a:cs typeface="Calibri"/>
                        </a:rPr>
                        <a:t>2.           Snowboard </a:t>
                      </a:r>
                      <a:r>
                        <a:rPr lang="en-CA" sz="900" dirty="0">
                          <a:latin typeface="Calibri"/>
                          <a:ea typeface="SimSun"/>
                          <a:cs typeface="Calibri"/>
                        </a:rPr>
                        <a:t>Specific Certification Process</a:t>
                      </a:r>
                      <a:endParaRPr lang="en-CA" sz="900" dirty="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a:latin typeface="Calibri"/>
                          <a:ea typeface="SimSun"/>
                          <a:cs typeface="Calibri"/>
                        </a:rPr>
                        <a:t>15 minutes</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a:latin typeface="Calibri"/>
                          <a:ea typeface="SimSun"/>
                          <a:cs typeface="Calibri"/>
                        </a:rPr>
                        <a:t>To outline the process by which coaches can obtain final certification in the CSCP.</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2180">
                <a:tc>
                  <a:txBody>
                    <a:bodyPr/>
                    <a:lstStyle/>
                    <a:p>
                      <a:pPr marL="342900" lvl="0" indent="-342900" rtl="0">
                        <a:lnSpc>
                          <a:spcPct val="115000"/>
                        </a:lnSpc>
                        <a:spcAft>
                          <a:spcPts val="0"/>
                        </a:spcAft>
                        <a:buFont typeface="+mj-lt"/>
                        <a:buNone/>
                      </a:pPr>
                      <a:r>
                        <a:rPr lang="en-CA" sz="900" dirty="0" smtClean="0">
                          <a:latin typeface="Calibri"/>
                          <a:ea typeface="SimSun"/>
                          <a:cs typeface="Calibri"/>
                        </a:rPr>
                        <a:t>3.</a:t>
                      </a:r>
                      <a:r>
                        <a:rPr lang="en-CA" sz="900" baseline="0" dirty="0" smtClean="0">
                          <a:latin typeface="Calibri"/>
                          <a:ea typeface="SimSun"/>
                          <a:cs typeface="Calibri"/>
                        </a:rPr>
                        <a:t>           </a:t>
                      </a:r>
                      <a:r>
                        <a:rPr lang="en-CA" sz="900" dirty="0" smtClean="0">
                          <a:latin typeface="Calibri"/>
                          <a:ea typeface="SimSun"/>
                          <a:cs typeface="Calibri"/>
                        </a:rPr>
                        <a:t>Using </a:t>
                      </a:r>
                      <a:r>
                        <a:rPr lang="en-CA" sz="900" dirty="0">
                          <a:latin typeface="Calibri"/>
                          <a:ea typeface="SimSun"/>
                          <a:cs typeface="Calibri"/>
                        </a:rPr>
                        <a:t>evaluation tools</a:t>
                      </a:r>
                      <a:endParaRPr lang="en-CA" sz="900" dirty="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dirty="0">
                          <a:latin typeface="Calibri"/>
                          <a:ea typeface="SimSun"/>
                          <a:cs typeface="Calibri"/>
                        </a:rPr>
                        <a:t>30 minutes</a:t>
                      </a:r>
                      <a:endParaRPr lang="en-CA" sz="900" dirty="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a:latin typeface="Calibri"/>
                          <a:ea typeface="SimSun"/>
                          <a:cs typeface="Calibri"/>
                        </a:rPr>
                        <a:t>Have evaluator view the various tools  and discuss key aspects evaluators are looking for during the evaluation.</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2907">
                <a:tc>
                  <a:txBody>
                    <a:bodyPr/>
                    <a:lstStyle/>
                    <a:p>
                      <a:pPr marL="342900" lvl="0" indent="-342900" rtl="0">
                        <a:lnSpc>
                          <a:spcPct val="115000"/>
                        </a:lnSpc>
                        <a:spcAft>
                          <a:spcPts val="0"/>
                        </a:spcAft>
                        <a:buFont typeface="+mj-lt"/>
                        <a:buNone/>
                      </a:pPr>
                      <a:r>
                        <a:rPr lang="en-CA" sz="900" dirty="0" smtClean="0">
                          <a:latin typeface="Calibri"/>
                          <a:ea typeface="SimSun"/>
                          <a:cs typeface="Calibri"/>
                        </a:rPr>
                        <a:t>4.          Gaining </a:t>
                      </a:r>
                      <a:r>
                        <a:rPr lang="en-CA" sz="900" dirty="0">
                          <a:latin typeface="Calibri"/>
                          <a:ea typeface="SimSun"/>
                          <a:cs typeface="Calibri"/>
                        </a:rPr>
                        <a:t>consistency in the evaluation</a:t>
                      </a:r>
                      <a:endParaRPr lang="en-CA" sz="900" dirty="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a:latin typeface="Calibri"/>
                          <a:ea typeface="SimSun"/>
                          <a:cs typeface="Calibri"/>
                        </a:rPr>
                        <a:t>60 minutes</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dirty="0">
                          <a:latin typeface="Calibri"/>
                          <a:ea typeface="SimSun"/>
                          <a:cs typeface="Calibri"/>
                        </a:rPr>
                        <a:t>To interpret and align evaluators perceptions of criteria and evidences and to identify a standard for a successful evaluation.</a:t>
                      </a:r>
                      <a:endParaRPr lang="en-CA" sz="900" dirty="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2180">
                <a:tc>
                  <a:txBody>
                    <a:bodyPr/>
                    <a:lstStyle/>
                    <a:p>
                      <a:pPr marL="342900" lvl="0" indent="-342900" rtl="0">
                        <a:lnSpc>
                          <a:spcPct val="115000"/>
                        </a:lnSpc>
                        <a:spcAft>
                          <a:spcPts val="0"/>
                        </a:spcAft>
                        <a:buFont typeface="+mj-lt"/>
                        <a:buNone/>
                      </a:pPr>
                      <a:r>
                        <a:rPr lang="en-CA" sz="900" dirty="0" smtClean="0">
                          <a:latin typeface="Calibri"/>
                          <a:ea typeface="SimSun"/>
                          <a:cs typeface="Calibri"/>
                        </a:rPr>
                        <a:t>5.      Modelled </a:t>
                      </a:r>
                      <a:r>
                        <a:rPr lang="en-CA" sz="900" dirty="0">
                          <a:latin typeface="Calibri"/>
                          <a:ea typeface="SimSun"/>
                          <a:cs typeface="Calibri"/>
                        </a:rPr>
                        <a:t>Coach Debrief</a:t>
                      </a:r>
                      <a:endParaRPr lang="en-CA" sz="900" dirty="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a:latin typeface="Calibri"/>
                          <a:ea typeface="SimSun"/>
                          <a:cs typeface="Calibri"/>
                        </a:rPr>
                        <a:t>30 minutes</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a:latin typeface="Calibri"/>
                          <a:ea typeface="SimSun"/>
                          <a:cs typeface="Calibri"/>
                        </a:rPr>
                        <a:t>To identify the process for debriefing a coach and demonstrate what a debrief might look like.</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1454">
                <a:tc>
                  <a:txBody>
                    <a:bodyPr/>
                    <a:lstStyle/>
                    <a:p>
                      <a:pPr marL="342900" lvl="0" indent="-342900" rtl="0">
                        <a:lnSpc>
                          <a:spcPct val="115000"/>
                        </a:lnSpc>
                        <a:spcAft>
                          <a:spcPts val="0"/>
                        </a:spcAft>
                        <a:buFont typeface="+mj-lt"/>
                        <a:buNone/>
                      </a:pPr>
                      <a:r>
                        <a:rPr lang="en-CA" sz="900" dirty="0" smtClean="0">
                          <a:latin typeface="Calibri"/>
                          <a:ea typeface="SimSun"/>
                          <a:cs typeface="Calibri"/>
                        </a:rPr>
                        <a:t>6.         Practice </a:t>
                      </a:r>
                      <a:r>
                        <a:rPr lang="en-CA" sz="900" dirty="0">
                          <a:latin typeface="Calibri"/>
                          <a:ea typeface="SimSun"/>
                          <a:cs typeface="Calibri"/>
                        </a:rPr>
                        <a:t>Debrief</a:t>
                      </a:r>
                      <a:endParaRPr lang="en-CA" sz="900" dirty="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a:latin typeface="Calibri"/>
                          <a:ea typeface="SimSun"/>
                          <a:cs typeface="Calibri"/>
                        </a:rPr>
                        <a:t>30 minutes</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a:latin typeface="Calibri"/>
                          <a:ea typeface="SimSun"/>
                          <a:cs typeface="Calibri"/>
                        </a:rPr>
                        <a:t>Have evaluators practice debriefing by role modeling a debriefing process</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2907">
                <a:tc>
                  <a:txBody>
                    <a:bodyPr/>
                    <a:lstStyle/>
                    <a:p>
                      <a:pPr marL="342900" lvl="0" indent="-342900" rtl="0">
                        <a:lnSpc>
                          <a:spcPct val="115000"/>
                        </a:lnSpc>
                        <a:spcAft>
                          <a:spcPts val="0"/>
                        </a:spcAft>
                        <a:buFont typeface="+mj-lt"/>
                        <a:buNone/>
                      </a:pPr>
                      <a:r>
                        <a:rPr lang="en-CA" sz="900" dirty="0" smtClean="0">
                          <a:latin typeface="Calibri"/>
                          <a:ea typeface="SimSun"/>
                          <a:cs typeface="Calibri"/>
                        </a:rPr>
                        <a:t>7.          Action </a:t>
                      </a:r>
                      <a:r>
                        <a:rPr lang="en-CA" sz="900" dirty="0">
                          <a:latin typeface="Calibri"/>
                          <a:ea typeface="SimSun"/>
                          <a:cs typeface="Calibri"/>
                        </a:rPr>
                        <a:t>Planning </a:t>
                      </a:r>
                      <a:endParaRPr lang="en-CA" sz="900" dirty="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a:latin typeface="Calibri"/>
                          <a:ea typeface="SimSun"/>
                          <a:cs typeface="Calibri"/>
                        </a:rPr>
                        <a:t>30 minutes</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a:latin typeface="Calibri"/>
                          <a:ea typeface="SimSun"/>
                          <a:cs typeface="Calibri"/>
                        </a:rPr>
                        <a:t>To identify and demonstrate a process for developing a coach action plan in the case of both a successful and unsuccessful evaluation.</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2180">
                <a:tc>
                  <a:txBody>
                    <a:bodyPr/>
                    <a:lstStyle/>
                    <a:p>
                      <a:pPr marL="342900" lvl="0" indent="-342900" rtl="0">
                        <a:lnSpc>
                          <a:spcPct val="115000"/>
                        </a:lnSpc>
                        <a:spcAft>
                          <a:spcPts val="0"/>
                        </a:spcAft>
                        <a:buFont typeface="+mj-lt"/>
                        <a:buNone/>
                      </a:pPr>
                      <a:r>
                        <a:rPr lang="en-CA" sz="900" dirty="0" smtClean="0">
                          <a:latin typeface="Calibri"/>
                          <a:ea typeface="SimSun"/>
                          <a:cs typeface="Calibri"/>
                        </a:rPr>
                        <a:t>8.          Certification </a:t>
                      </a:r>
                      <a:r>
                        <a:rPr lang="en-CA" sz="900" dirty="0">
                          <a:latin typeface="Calibri"/>
                          <a:ea typeface="SimSun"/>
                          <a:cs typeface="Calibri"/>
                        </a:rPr>
                        <a:t>Logistics and Administration</a:t>
                      </a:r>
                      <a:endParaRPr lang="en-CA" sz="900" dirty="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a:latin typeface="Calibri"/>
                          <a:ea typeface="SimSun"/>
                          <a:cs typeface="Calibri"/>
                        </a:rPr>
                        <a:t>30 minutes </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CA" sz="900">
                          <a:latin typeface="Calibri"/>
                          <a:ea typeface="SimSun"/>
                          <a:cs typeface="Calibri"/>
                        </a:rPr>
                        <a:t>To review Snowboard specific policies and procedures that are required by the evaluator</a:t>
                      </a:r>
                      <a:endParaRPr lang="en-CA" sz="90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726">
                <a:tc gridSpan="3">
                  <a:txBody>
                    <a:bodyPr/>
                    <a:lstStyle/>
                    <a:p>
                      <a:pPr>
                        <a:lnSpc>
                          <a:spcPct val="115000"/>
                        </a:lnSpc>
                        <a:spcAft>
                          <a:spcPts val="0"/>
                        </a:spcAft>
                      </a:pPr>
                      <a:r>
                        <a:rPr lang="en-CA" sz="900" i="1" dirty="0">
                          <a:latin typeface="Calibri"/>
                          <a:ea typeface="SimSun"/>
                          <a:cs typeface="Calibri"/>
                        </a:rPr>
                        <a:t>Note:  CSCP Evaluator training is 4 hours based on a small group being trained.</a:t>
                      </a:r>
                      <a:endParaRPr lang="en-CA" sz="900" dirty="0">
                        <a:latin typeface="Calibri"/>
                        <a:ea typeface="SimSun"/>
                        <a:cs typeface="Arial"/>
                      </a:endParaRPr>
                    </a:p>
                  </a:txBody>
                  <a:tcPr marL="55604" marR="556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r>
            </a:tbl>
          </a:graphicData>
        </a:graphic>
      </p:graphicFrame>
    </p:spTree>
  </p:cSld>
  <p:clrMapOvr>
    <a:masterClrMapping/>
  </p:clrMapOvr>
  <p:transition spd="slow">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250825" y="260350"/>
            <a:ext cx="8610600" cy="1143000"/>
          </a:xfrm>
        </p:spPr>
        <p:txBody>
          <a:bodyPr/>
          <a:lstStyle/>
          <a:p>
            <a:pPr eaLnBrk="1" hangingPunct="1"/>
            <a:r>
              <a:rPr lang="en-US" dirty="0" smtClean="0"/>
              <a:t>Formal Observation</a:t>
            </a:r>
            <a:br>
              <a:rPr lang="en-US" dirty="0" smtClean="0"/>
            </a:br>
            <a:r>
              <a:rPr lang="en-US" sz="2400" dirty="0" smtClean="0"/>
              <a:t>Mentor/Evaluator Responsibilities</a:t>
            </a:r>
          </a:p>
        </p:txBody>
      </p:sp>
      <p:sp>
        <p:nvSpPr>
          <p:cNvPr id="69635" name="Rectangle 3"/>
          <p:cNvSpPr>
            <a:spLocks noGrp="1" noChangeArrowheads="1"/>
          </p:cNvSpPr>
          <p:nvPr>
            <p:ph idx="1"/>
          </p:nvPr>
        </p:nvSpPr>
        <p:spPr>
          <a:xfrm>
            <a:off x="683568" y="1556792"/>
            <a:ext cx="7920235" cy="4248472"/>
          </a:xfrm>
        </p:spPr>
        <p:txBody>
          <a:bodyPr/>
          <a:lstStyle/>
          <a:p>
            <a:pPr>
              <a:buAutoNum type="arabicPeriod"/>
            </a:pPr>
            <a:r>
              <a:rPr lang="en-CA" sz="1800" dirty="0" smtClean="0"/>
              <a:t>Assist the coach complete all Competition Introduction Portfolio pieces as outlined in the portfolio guide. Assistance includes answering general questions, offering advice and reviewing documents prior to submission.</a:t>
            </a:r>
          </a:p>
          <a:p>
            <a:pPr>
              <a:buNone/>
            </a:pPr>
            <a:r>
              <a:rPr lang="en-CA" sz="1800" dirty="0" smtClean="0"/>
              <a:t> </a:t>
            </a:r>
          </a:p>
          <a:p>
            <a:pPr>
              <a:buNone/>
            </a:pPr>
            <a:r>
              <a:rPr lang="en-CA" sz="1800" dirty="0" smtClean="0"/>
              <a:t>2. Assist the coach in reaching the standards required to complete the on-snow evaluation for the Competition Introduction level. This is completed over one full winter season through three on-snow observation following these guidelines: </a:t>
            </a:r>
          </a:p>
          <a:p>
            <a:pPr>
              <a:buNone/>
            </a:pPr>
            <a:r>
              <a:rPr lang="en-CA" sz="1800" dirty="0" smtClean="0"/>
              <a:t>		 The first meeting of the coach should be an off-snow discussion of the coaches experiences, goals of the mentorship and any general questions. </a:t>
            </a:r>
          </a:p>
          <a:p>
            <a:pPr>
              <a:buNone/>
            </a:pPr>
            <a:r>
              <a:rPr lang="en-CA" sz="1800" dirty="0" smtClean="0"/>
              <a:t>	 	The first on-snow meeting should be an observation of the coach candidates skills by the mentor-evaluator and initial feedback is given on what is going well and ideas for improvement. </a:t>
            </a:r>
          </a:p>
          <a:p>
            <a:pPr eaLnBrk="1" hangingPunct="1"/>
            <a:endParaRPr lang="en-US" sz="2400" dirty="0" smtClean="0"/>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9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96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9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250825" y="260350"/>
            <a:ext cx="8610600" cy="1143000"/>
          </a:xfrm>
        </p:spPr>
        <p:txBody>
          <a:bodyPr/>
          <a:lstStyle/>
          <a:p>
            <a:pPr eaLnBrk="1" hangingPunct="1"/>
            <a:r>
              <a:rPr lang="en-US" dirty="0" smtClean="0"/>
              <a:t>Formal Observation</a:t>
            </a:r>
            <a:br>
              <a:rPr lang="en-US" dirty="0" smtClean="0"/>
            </a:br>
            <a:r>
              <a:rPr lang="en-US" sz="2400" dirty="0" smtClean="0"/>
              <a:t>Mentor/Evaluator Responsibilities</a:t>
            </a:r>
          </a:p>
        </p:txBody>
      </p:sp>
      <p:sp>
        <p:nvSpPr>
          <p:cNvPr id="69635" name="Rectangle 3"/>
          <p:cNvSpPr>
            <a:spLocks noGrp="1" noChangeArrowheads="1"/>
          </p:cNvSpPr>
          <p:nvPr>
            <p:ph idx="1"/>
          </p:nvPr>
        </p:nvSpPr>
        <p:spPr>
          <a:xfrm>
            <a:off x="611560" y="1772816"/>
            <a:ext cx="7920235" cy="3672408"/>
          </a:xfrm>
        </p:spPr>
        <p:txBody>
          <a:bodyPr/>
          <a:lstStyle/>
          <a:p>
            <a:pPr>
              <a:buNone/>
            </a:pPr>
            <a:r>
              <a:rPr lang="en-CA" sz="1800" dirty="0" smtClean="0"/>
              <a:t>		 A mid-season observation shall be completed with the goal to have seen improvements on areas where improvements had been suggested and monitor the status of skills required for full evaluation. Assistance to meet standards should be given and areas of concern need to be well communicated. The objective is to progress the coach so they are prepared for the evaluation and certification standards by the next observation. </a:t>
            </a:r>
          </a:p>
          <a:p>
            <a:pPr>
              <a:buNone/>
            </a:pPr>
            <a:r>
              <a:rPr lang="en-CA" sz="1800" dirty="0" smtClean="0"/>
              <a:t>	 	The final observation will require the mentor-evaluator to complete the on-snow assessment form for the coach and ensure all evidence’s are seen. </a:t>
            </a:r>
          </a:p>
          <a:p>
            <a:pPr>
              <a:buNone/>
            </a:pPr>
            <a:r>
              <a:rPr lang="en-CA" sz="1800" dirty="0" smtClean="0"/>
              <a:t>	 	The coach candidate and the mentor-evaluator will decide on the schedule of observations. </a:t>
            </a:r>
          </a:p>
          <a:p>
            <a:pPr>
              <a:buNone/>
            </a:pPr>
            <a:endParaRPr lang="en-US" sz="2400" dirty="0" smtClean="0"/>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96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250825" y="260350"/>
            <a:ext cx="8610600" cy="1143000"/>
          </a:xfrm>
        </p:spPr>
        <p:txBody>
          <a:bodyPr/>
          <a:lstStyle/>
          <a:p>
            <a:pPr eaLnBrk="1" hangingPunct="1"/>
            <a:r>
              <a:rPr lang="en-US" dirty="0" smtClean="0"/>
              <a:t>Formal Observation</a:t>
            </a:r>
            <a:br>
              <a:rPr lang="en-US" dirty="0" smtClean="0"/>
            </a:br>
            <a:r>
              <a:rPr lang="en-US" sz="2400" dirty="0" smtClean="0"/>
              <a:t>Mentor/Evaluator Responsibilities</a:t>
            </a:r>
          </a:p>
        </p:txBody>
      </p:sp>
      <p:sp>
        <p:nvSpPr>
          <p:cNvPr id="69635" name="Rectangle 3"/>
          <p:cNvSpPr>
            <a:spLocks noGrp="1" noChangeArrowheads="1"/>
          </p:cNvSpPr>
          <p:nvPr>
            <p:ph idx="1"/>
          </p:nvPr>
        </p:nvSpPr>
        <p:spPr>
          <a:xfrm>
            <a:off x="683568" y="1484784"/>
            <a:ext cx="7920235" cy="4032919"/>
          </a:xfrm>
        </p:spPr>
        <p:txBody>
          <a:bodyPr/>
          <a:lstStyle/>
          <a:p>
            <a:pPr>
              <a:buNone/>
            </a:pPr>
            <a:r>
              <a:rPr lang="en-CA" sz="1600" dirty="0" smtClean="0"/>
              <a:t>During the observations, coaches should be working with a minimum of four (4) athletes at the learn-to-train (stage 3) level. </a:t>
            </a:r>
          </a:p>
          <a:p>
            <a:pPr>
              <a:buNone/>
            </a:pPr>
            <a:r>
              <a:rPr lang="en-CA" sz="1600" dirty="0" smtClean="0"/>
              <a:t>		o The coach should be allowed to perform their regular coaching duties 	without restriction by the mentor. </a:t>
            </a:r>
          </a:p>
          <a:p>
            <a:pPr>
              <a:buNone/>
            </a:pPr>
            <a:r>
              <a:rPr lang="en-CA" sz="1600" dirty="0" smtClean="0"/>
              <a:t>		o The mentor/evaluator should follow the coach everywhere but not 	interfere with coaching duties. </a:t>
            </a:r>
          </a:p>
          <a:p>
            <a:pPr>
              <a:buNone/>
            </a:pPr>
            <a:r>
              <a:rPr lang="en-CA" sz="1600" dirty="0" smtClean="0"/>
              <a:t>		o The mentor/evaluator should have a radio if the coach is using one to 	communicate with athletes. </a:t>
            </a:r>
          </a:p>
          <a:p>
            <a:pPr>
              <a:buNone/>
            </a:pPr>
            <a:endParaRPr lang="en-CA" sz="800" dirty="0" smtClean="0"/>
          </a:p>
          <a:p>
            <a:pPr>
              <a:buNone/>
            </a:pPr>
            <a:r>
              <a:rPr lang="en-CA" sz="1600" dirty="0" smtClean="0"/>
              <a:t>Each observation should give the coach candidate enough time with the mentor evaluator to clearly cover all outcomes listed in the evaluation tool (recommended 2-4 hours per observation). Mentor-evaluators can choose to do more on-snow observations if they like and can choose to remain in contact with the coach candidate between observations. </a:t>
            </a:r>
          </a:p>
          <a:p>
            <a:pPr>
              <a:buNone/>
            </a:pPr>
            <a:endParaRPr lang="en-CA" sz="800" dirty="0" smtClean="0"/>
          </a:p>
          <a:p>
            <a:pPr>
              <a:buNone/>
            </a:pPr>
            <a:r>
              <a:rPr lang="en-CA" sz="1600" dirty="0" smtClean="0"/>
              <a:t>3. </a:t>
            </a:r>
            <a:r>
              <a:rPr lang="en-CA" sz="1600" b="1" dirty="0" smtClean="0"/>
              <a:t>Following the final observation, the mentor-evaluator must submit the Competition Introduction assessment tool to Canada~Snowboard. </a:t>
            </a:r>
          </a:p>
          <a:p>
            <a:pPr>
              <a:buNone/>
            </a:pPr>
            <a:endParaRPr lang="en-US" sz="2400" dirty="0" smtClean="0"/>
          </a:p>
        </p:txBody>
      </p:sp>
    </p:spTree>
  </p:cSld>
  <p:clrMapOvr>
    <a:masterClrMapping/>
  </p:clrMapOvr>
  <p:transition spd="slow">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pPr eaLnBrk="1" hangingPunct="1"/>
            <a:r>
              <a:rPr lang="en-US" sz="3600" dirty="0" smtClean="0"/>
              <a:t>Coach Observation </a:t>
            </a:r>
            <a:br>
              <a:rPr lang="en-US" sz="3600" dirty="0" smtClean="0"/>
            </a:br>
            <a:r>
              <a:rPr lang="en-US" sz="2800" dirty="0" smtClean="0"/>
              <a:t>What does the mentor/evaluator do?</a:t>
            </a:r>
          </a:p>
        </p:txBody>
      </p:sp>
      <p:sp>
        <p:nvSpPr>
          <p:cNvPr id="120835" name="Rectangle 3"/>
          <p:cNvSpPr>
            <a:spLocks noGrp="1" noChangeArrowheads="1"/>
          </p:cNvSpPr>
          <p:nvPr>
            <p:ph idx="1"/>
          </p:nvPr>
        </p:nvSpPr>
        <p:spPr/>
        <p:txBody>
          <a:bodyPr/>
          <a:lstStyle/>
          <a:p>
            <a:pPr eaLnBrk="1" hangingPunct="1"/>
            <a:r>
              <a:rPr lang="en-US" dirty="0" smtClean="0"/>
              <a:t>Conduct Pre-observation Interview</a:t>
            </a:r>
          </a:p>
          <a:p>
            <a:pPr eaLnBrk="1" hangingPunct="1"/>
            <a:r>
              <a:rPr lang="en-US" dirty="0" smtClean="0"/>
              <a:t>Clarify expectations prior to observation </a:t>
            </a:r>
          </a:p>
          <a:p>
            <a:pPr eaLnBrk="1" hangingPunct="1"/>
            <a:r>
              <a:rPr lang="en-US" dirty="0" smtClean="0"/>
              <a:t>Focus attention on the coach </a:t>
            </a:r>
          </a:p>
          <a:p>
            <a:pPr eaLnBrk="1" hangingPunct="1"/>
            <a:r>
              <a:rPr lang="en-US" dirty="0" smtClean="0"/>
              <a:t>Take notes or use other notation </a:t>
            </a:r>
          </a:p>
          <a:p>
            <a:pPr eaLnBrk="1" hangingPunct="1"/>
            <a:r>
              <a:rPr lang="en-US" dirty="0" smtClean="0"/>
              <a:t>Choose a good position </a:t>
            </a:r>
          </a:p>
          <a:p>
            <a:pPr eaLnBrk="1" hangingPunct="1"/>
            <a:r>
              <a:rPr lang="en-US" dirty="0" smtClean="0"/>
              <a:t>Intervene if necessary (Safety)</a:t>
            </a:r>
          </a:p>
          <a:p>
            <a:pPr eaLnBrk="1" hangingPunct="1"/>
            <a:r>
              <a:rPr lang="en-US" dirty="0" smtClean="0"/>
              <a:t>Model appropriate </a:t>
            </a:r>
            <a:r>
              <a:rPr lang="en-US" dirty="0" err="1" smtClean="0"/>
              <a:t>behaviour</a:t>
            </a:r>
            <a:endParaRPr lang="en-US" dirty="0" smtClean="0"/>
          </a:p>
        </p:txBody>
      </p:sp>
      <p:sp>
        <p:nvSpPr>
          <p:cNvPr id="43010" name="Footer Placeholder 4"/>
          <p:cNvSpPr>
            <a:spLocks noGrp="1"/>
          </p:cNvSpPr>
          <p:nvPr>
            <p:ph type="ftr" sz="quarter" idx="4294967295"/>
          </p:nvPr>
        </p:nvSpPr>
        <p:spPr bwMode="auto">
          <a:xfrm>
            <a:off x="7239000" y="6248400"/>
            <a:ext cx="1905000" cy="457200"/>
          </a:xfrm>
          <a:prstGeom prst="rect">
            <a:avLst/>
          </a:prstGeom>
          <a:noFill/>
          <a:ln>
            <a:miter lim="800000"/>
            <a:headEnd/>
            <a:tailEnd/>
          </a:ln>
        </p:spPr>
        <p:txBody>
          <a:bodyPr/>
          <a:lstStyle/>
          <a:p>
            <a:pPr algn="r"/>
            <a:r>
              <a:rPr lang="en-US" sz="1400"/>
              <a:t>©Coaching Association of Canada, 2006</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8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8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08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08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08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08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Non-Negotiable Items</a:t>
            </a:r>
            <a:endParaRPr lang="en-US" dirty="0"/>
          </a:p>
        </p:txBody>
      </p:sp>
      <p:sp>
        <p:nvSpPr>
          <p:cNvPr id="3" name="Content Placeholder 2"/>
          <p:cNvSpPr>
            <a:spLocks noGrp="1"/>
          </p:cNvSpPr>
          <p:nvPr>
            <p:ph idx="1"/>
          </p:nvPr>
        </p:nvSpPr>
        <p:spPr/>
        <p:txBody>
          <a:bodyPr/>
          <a:lstStyle/>
          <a:p>
            <a:pPr marL="0" indent="0" algn="ctr">
              <a:buNone/>
            </a:pPr>
            <a:r>
              <a:rPr lang="en-US" dirty="0" smtClean="0"/>
              <a:t>Is there a situation possible where the Evaluator/Mentor would have to intervene to stop a session because of safety or ethical concerns?</a:t>
            </a:r>
          </a:p>
          <a:p>
            <a:pPr marL="0" indent="0" algn="ctr">
              <a:buNone/>
            </a:pPr>
            <a:endParaRPr lang="en-US" dirty="0"/>
          </a:p>
          <a:p>
            <a:pPr marL="0" indent="0" algn="ctr">
              <a:buNone/>
            </a:pPr>
            <a:r>
              <a:rPr lang="en-US" dirty="0" smtClean="0"/>
              <a:t>In groups of 3, compose a list of non-negotiable elements that would clearly indicate when to stop an observation.</a:t>
            </a:r>
            <a:endParaRPr lang="en-US" dirty="0"/>
          </a:p>
        </p:txBody>
      </p:sp>
    </p:spTree>
    <p:extLst>
      <p:ext uri="{BB962C8B-B14F-4D97-AF65-F5344CB8AC3E}">
        <p14:creationId xmlns:p14="http://schemas.microsoft.com/office/powerpoint/2010/main" val="1935607234"/>
      </p:ext>
    </p:extLst>
  </p:cSld>
  <p:clrMapOvr>
    <a:masterClrMapping/>
  </p:clrMapOvr>
  <p:transition spd="slow">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r>
              <a:rPr lang="en-US" sz="3600" smtClean="0"/>
              <a:t>Interpreting Evidence </a:t>
            </a:r>
            <a:br>
              <a:rPr lang="en-US" sz="3600" smtClean="0"/>
            </a:br>
            <a:r>
              <a:rPr lang="en-US" sz="3600" smtClean="0"/>
              <a:t>What does the evaluator do?</a:t>
            </a:r>
          </a:p>
        </p:txBody>
      </p:sp>
      <p:sp>
        <p:nvSpPr>
          <p:cNvPr id="142339" name="Rectangle 3"/>
          <p:cNvSpPr>
            <a:spLocks noGrp="1" noChangeArrowheads="1"/>
          </p:cNvSpPr>
          <p:nvPr>
            <p:ph idx="1"/>
          </p:nvPr>
        </p:nvSpPr>
        <p:spPr>
          <a:xfrm>
            <a:off x="685800" y="1676400"/>
            <a:ext cx="7772400" cy="4344988"/>
          </a:xfrm>
        </p:spPr>
        <p:txBody>
          <a:bodyPr/>
          <a:lstStyle/>
          <a:p>
            <a:pPr eaLnBrk="1" hangingPunct="1">
              <a:lnSpc>
                <a:spcPct val="90000"/>
              </a:lnSpc>
            </a:pPr>
            <a:r>
              <a:rPr lang="en-US" sz="2800" smtClean="0"/>
              <a:t>Verify evidences that were observed </a:t>
            </a:r>
          </a:p>
          <a:p>
            <a:pPr eaLnBrk="1" hangingPunct="1">
              <a:lnSpc>
                <a:spcPct val="90000"/>
              </a:lnSpc>
            </a:pPr>
            <a:r>
              <a:rPr lang="en-US" sz="2800" smtClean="0"/>
              <a:t>Collect objective data during the observation</a:t>
            </a:r>
          </a:p>
          <a:p>
            <a:pPr eaLnBrk="1" hangingPunct="1">
              <a:lnSpc>
                <a:spcPct val="90000"/>
              </a:lnSpc>
            </a:pPr>
            <a:r>
              <a:rPr lang="en-US" sz="2800" smtClean="0"/>
              <a:t>Interpret the quality of evidence.</a:t>
            </a:r>
          </a:p>
          <a:p>
            <a:pPr eaLnBrk="1" hangingPunct="1">
              <a:lnSpc>
                <a:spcPct val="90000"/>
              </a:lnSpc>
            </a:pPr>
            <a:r>
              <a:rPr lang="en-US" sz="2800" smtClean="0"/>
              <a:t>Identify evidences necessary to achieve the criterion</a:t>
            </a:r>
          </a:p>
          <a:p>
            <a:pPr eaLnBrk="1" hangingPunct="1">
              <a:lnSpc>
                <a:spcPct val="90000"/>
              </a:lnSpc>
            </a:pPr>
            <a:r>
              <a:rPr lang="en-US" sz="2800" smtClean="0"/>
              <a:t>Identify evidences for debrief session</a:t>
            </a:r>
          </a:p>
          <a:p>
            <a:pPr eaLnBrk="1" hangingPunct="1">
              <a:lnSpc>
                <a:spcPct val="90000"/>
              </a:lnSpc>
            </a:pPr>
            <a:r>
              <a:rPr lang="en-US" sz="2800" smtClean="0"/>
              <a:t>Continue evidence verification during debrief</a:t>
            </a:r>
          </a:p>
          <a:p>
            <a:pPr eaLnBrk="1" hangingPunct="1">
              <a:lnSpc>
                <a:spcPct val="90000"/>
              </a:lnSpc>
            </a:pPr>
            <a:r>
              <a:rPr lang="en-US" sz="2800" smtClean="0"/>
              <a:t>Judge criterion based on evidence observed</a:t>
            </a:r>
          </a:p>
          <a:p>
            <a:pPr eaLnBrk="1" hangingPunct="1">
              <a:lnSpc>
                <a:spcPct val="90000"/>
              </a:lnSpc>
            </a:pPr>
            <a:r>
              <a:rPr lang="en-US" sz="2800" smtClean="0"/>
              <a:t>Identify areas for improvement</a:t>
            </a:r>
          </a:p>
        </p:txBody>
      </p:sp>
      <p:sp>
        <p:nvSpPr>
          <p:cNvPr id="48130" name="Footer Placeholder 4"/>
          <p:cNvSpPr>
            <a:spLocks noGrp="1"/>
          </p:cNvSpPr>
          <p:nvPr>
            <p:ph type="ftr" sz="quarter" idx="4294967295"/>
          </p:nvPr>
        </p:nvSpPr>
        <p:spPr bwMode="auto">
          <a:xfrm>
            <a:off x="7239000" y="6248400"/>
            <a:ext cx="1905000" cy="457200"/>
          </a:xfrm>
          <a:prstGeom prst="rect">
            <a:avLst/>
          </a:prstGeom>
          <a:noFill/>
          <a:ln>
            <a:miter lim="800000"/>
            <a:headEnd/>
            <a:tailEnd/>
          </a:ln>
        </p:spPr>
        <p:txBody>
          <a:bodyPr/>
          <a:lstStyle/>
          <a:p>
            <a:pPr algn="r"/>
            <a:r>
              <a:rPr lang="en-US" sz="1400"/>
              <a:t>©Coaching Association of Canada, 2006</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2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2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2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2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2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2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23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9968"/>
            <a:ext cx="7772400" cy="1143000"/>
          </a:xfrm>
        </p:spPr>
        <p:txBody>
          <a:bodyPr/>
          <a:lstStyle/>
          <a:p>
            <a:r>
              <a:rPr lang="en-US" sz="2800" dirty="0" smtClean="0"/>
              <a:t>Tracking Evidences:</a:t>
            </a:r>
            <a:br>
              <a:rPr lang="en-US" sz="2800" dirty="0" smtClean="0"/>
            </a:br>
            <a:r>
              <a:rPr lang="en-US" sz="2800" dirty="0" smtClean="0"/>
              <a:t>The Summary Sheet</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3822590735"/>
              </p:ext>
            </p:extLst>
          </p:nvPr>
        </p:nvGraphicFramePr>
        <p:xfrm>
          <a:off x="1475656" y="1340768"/>
          <a:ext cx="6185330" cy="4173975"/>
        </p:xfrm>
        <a:graphic>
          <a:graphicData uri="http://schemas.openxmlformats.org/drawingml/2006/table">
            <a:tbl>
              <a:tblPr/>
              <a:tblGrid>
                <a:gridCol w="511413"/>
                <a:gridCol w="3814863"/>
                <a:gridCol w="760208"/>
                <a:gridCol w="635810"/>
                <a:gridCol w="463036"/>
              </a:tblGrid>
              <a:tr h="310346">
                <a:tc>
                  <a:txBody>
                    <a:bodyPr/>
                    <a:lstStyle/>
                    <a:p>
                      <a:pPr algn="ctr" fontAlgn="ctr"/>
                      <a:r>
                        <a:rPr lang="en-US" sz="900" b="1" i="0" u="none" strike="noStrike">
                          <a:effectLst/>
                          <a:latin typeface="Arial"/>
                        </a:rPr>
                        <a:t>Method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ABEA"/>
                    </a:solidFill>
                  </a:tcPr>
                </a:tc>
                <a:tc>
                  <a:txBody>
                    <a:bodyPr/>
                    <a:lstStyle/>
                    <a:p>
                      <a:pPr algn="l" fontAlgn="ctr"/>
                      <a:r>
                        <a:rPr lang="en-US" sz="900" b="1" i="0" u="none" strike="noStrike">
                          <a:effectLst/>
                          <a:latin typeface="Arial"/>
                        </a:rPr>
                        <a:t>OUTCOMES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ABEA"/>
                    </a:solidFill>
                  </a:tcPr>
                </a:tc>
                <a:tc>
                  <a:txBody>
                    <a:bodyPr/>
                    <a:lstStyle/>
                    <a:p>
                      <a:pPr algn="ctr" fontAlgn="ctr"/>
                      <a:r>
                        <a:rPr lang="en-US" sz="900" b="1" i="0" u="none" strike="noStrike">
                          <a:effectLst/>
                          <a:latin typeface="Arial"/>
                        </a:rPr>
                        <a:t>Date Evaluated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ABEA"/>
                    </a:solidFill>
                  </a:tcPr>
                </a:tc>
                <a:tc>
                  <a:txBody>
                    <a:bodyPr/>
                    <a:lstStyle/>
                    <a:p>
                      <a:pPr algn="ctr" fontAlgn="ctr"/>
                      <a:r>
                        <a:rPr lang="en-US" sz="900" b="1" i="0" u="none" strike="noStrike">
                          <a:effectLst/>
                          <a:latin typeface="Arial"/>
                        </a:rPr>
                        <a:t>Evaluated By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ABEA"/>
                    </a:solidFill>
                  </a:tcPr>
                </a:tc>
                <a:tc>
                  <a:txBody>
                    <a:bodyPr/>
                    <a:lstStyle/>
                    <a:p>
                      <a:pPr algn="ctr" fontAlgn="ctr"/>
                      <a:r>
                        <a:rPr lang="en-US" sz="900" b="1" i="0" u="none" strike="noStrike">
                          <a:effectLst/>
                          <a:latin typeface="Arial"/>
                        </a:rPr>
                        <a:t>Results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ABEA"/>
                    </a:solidFill>
                  </a:tcPr>
                </a:tc>
              </a:tr>
              <a:tr h="138220">
                <a:tc>
                  <a:txBody>
                    <a:bodyPr/>
                    <a:lstStyle/>
                    <a:p>
                      <a:pPr algn="ctr" fontAlgn="ctr"/>
                      <a:r>
                        <a:rPr lang="en-US" sz="900" b="1" i="0" u="none" strike="noStrike">
                          <a:effectLst/>
                          <a:latin typeface="Arial"/>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900" b="1" i="0" u="none" strike="noStrike">
                          <a:effectLst/>
                          <a:latin typeface="Arial"/>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r>
              <a:tr h="149277">
                <a:tc gridSpan="5">
                  <a:txBody>
                    <a:bodyPr/>
                    <a:lstStyle/>
                    <a:p>
                      <a:pPr algn="l" fontAlgn="b"/>
                      <a:r>
                        <a:rPr lang="en-US" sz="1000" b="1" i="0" u="none" strike="noStrike">
                          <a:effectLst/>
                          <a:latin typeface="Verdana"/>
                        </a:rPr>
                        <a:t>Make An Ethical Decision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BF4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1225">
                <a:tc>
                  <a:txBody>
                    <a:bodyPr/>
                    <a:lstStyle/>
                    <a:p>
                      <a:pPr algn="ctr" fontAlgn="ctr"/>
                      <a:r>
                        <a:rPr lang="en-US" sz="500" b="0" i="0" u="none" strike="noStrike">
                          <a:effectLst/>
                          <a:latin typeface="Arial"/>
                        </a:rPr>
                        <a:t>Portfolio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en-US" sz="600" b="0" i="0" u="none" strike="noStrike">
                          <a:effectLst/>
                          <a:latin typeface="Arial"/>
                        </a:rPr>
                        <a:t>Apply a six-step ethical decision-making process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sz="600" b="0" i="0" u="none" strike="noStrike">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sz="600" b="0" i="0" u="none" strike="noStrike">
                          <a:effectLst/>
                          <a:latin typeface="Arial"/>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500" b="1"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91225">
                <a:tc>
                  <a:txBody>
                    <a:bodyPr/>
                    <a:lstStyle/>
                    <a:p>
                      <a:pPr algn="ctr" fontAlgn="ctr"/>
                      <a:endParaRPr lang="en-US" sz="500" b="0" i="0" u="none" strike="noStrike">
                        <a:effectLst/>
                        <a:latin typeface="Arial"/>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600" b="1" i="0" u="none" strike="noStrike">
                        <a:effectLst/>
                        <a:latin typeface="Arial"/>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600" b="0" i="0" u="none" strike="noStrike">
                        <a:effectLst/>
                        <a:latin typeface="Arial"/>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600" b="0" i="0" u="none" strike="noStrike">
                        <a:effectLst/>
                        <a:latin typeface="Arial"/>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500" b="1" i="0" u="none" strike="noStrike">
                        <a:effectLst/>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96754">
                <a:tc>
                  <a:txBody>
                    <a:bodyPr/>
                    <a:lstStyle/>
                    <a:p>
                      <a:pPr algn="ctr" fontAlgn="t"/>
                      <a:r>
                        <a:rPr lang="en-US" sz="500" b="1" i="0" u="none" strike="noStrike">
                          <a:effectLst/>
                          <a:latin typeface="Arial"/>
                        </a:rPr>
                        <a:t> </a:t>
                      </a:r>
                    </a:p>
                  </a:txBody>
                  <a:tcPr marL="0" marR="0" marT="0"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500" b="0" i="0" u="none" strike="noStrike">
                          <a:effectLst/>
                          <a:latin typeface="Arial"/>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effectLst/>
                          <a:latin typeface="Arial"/>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500" b="0" i="0" u="none" strike="noStrike">
                          <a:effectLst/>
                          <a:latin typeface="Arial"/>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500" b="0" i="0" u="none" strike="noStrike">
                          <a:effectLst/>
                          <a:latin typeface="Arial"/>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r>
              <a:tr h="149277">
                <a:tc gridSpan="5">
                  <a:txBody>
                    <a:bodyPr/>
                    <a:lstStyle/>
                    <a:p>
                      <a:pPr algn="l" fontAlgn="b"/>
                      <a:r>
                        <a:rPr lang="en-US" sz="1000" b="1" i="0" u="none" strike="noStrike">
                          <a:effectLst/>
                          <a:latin typeface="Verdana"/>
                        </a:rPr>
                        <a:t>Plan a Practice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BF4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1225">
                <a:tc>
                  <a:txBody>
                    <a:bodyPr/>
                    <a:lstStyle/>
                    <a:p>
                      <a:pPr algn="ctr" fontAlgn="b"/>
                      <a:r>
                        <a:rPr lang="en-US" sz="500" b="0" i="0" u="none" strike="noStrike">
                          <a:effectLst/>
                          <a:latin typeface="Arial"/>
                        </a:rPr>
                        <a:t>Portfolio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en-US" sz="600" b="0" i="0" u="none" strike="noStrike">
                          <a:effectLst/>
                          <a:latin typeface="Arial"/>
                        </a:rPr>
                        <a:t>Design an Emergency Action Plan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sz="600" b="0" i="0" u="none" strike="noStrike">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sz="600" b="0" i="0" u="none" strike="noStrike">
                          <a:effectLst/>
                          <a:latin typeface="Arial"/>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5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91225">
                <a:tc>
                  <a:txBody>
                    <a:bodyPr/>
                    <a:lstStyle/>
                    <a:p>
                      <a:pPr algn="ctr" fontAlgn="b"/>
                      <a:r>
                        <a:rPr lang="en-US" sz="500" b="0" i="0" u="none" strike="noStrike">
                          <a:effectLst/>
                          <a:latin typeface="Arial"/>
                        </a:rPr>
                        <a:t>Portfolio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en-US" sz="600" b="0" i="0" u="none" strike="noStrike">
                          <a:effectLst/>
                          <a:latin typeface="Arial"/>
                        </a:rPr>
                        <a:t>Identify appropriate logistics for practice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sz="600" b="0" i="0" u="none" strike="noStrike">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sz="600" b="0" i="0" u="none" strike="noStrike">
                          <a:effectLst/>
                          <a:latin typeface="Arial"/>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5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91225">
                <a:tc>
                  <a:txBody>
                    <a:bodyPr/>
                    <a:lstStyle/>
                    <a:p>
                      <a:pPr algn="ctr" fontAlgn="b"/>
                      <a:r>
                        <a:rPr lang="en-US" sz="500" b="0" i="0" u="none" strike="noStrike">
                          <a:effectLst/>
                          <a:latin typeface="Arial"/>
                        </a:rPr>
                        <a:t>Portfolio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en-US" sz="600" b="0" i="0" u="none" strike="noStrike">
                          <a:effectLst/>
                          <a:latin typeface="Arial"/>
                        </a:rPr>
                        <a:t>Identify appropriate activities in each part of the practice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sz="600" b="0" i="0" u="none" strike="noStrike">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sz="600" b="0" i="0" u="none" strike="noStrike">
                          <a:effectLst/>
                          <a:latin typeface="Arial"/>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5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691098">
                <a:tc>
                  <a:txBody>
                    <a:bodyPr/>
                    <a:lstStyle/>
                    <a:p>
                      <a:pPr algn="ctr" fontAlgn="t"/>
                      <a:r>
                        <a:rPr lang="en-US" sz="500" b="1" i="0" u="none" strike="noStrike">
                          <a:effectLst/>
                          <a:latin typeface="Arial"/>
                        </a:rPr>
                        <a:t>Comments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en-US" sz="500" b="0" i="0" u="none" strike="noStrike" dirty="0">
                          <a:effectLst/>
                          <a:latin typeface="Arial"/>
                        </a:rPr>
                        <a:t>Control + Command + Return allows you to begin a new line on Mac.  Not sure about PC</a:t>
                      </a:r>
                      <a:br>
                        <a:rPr lang="en-US" sz="500" b="0" i="0" u="none" strike="noStrike" dirty="0">
                          <a:effectLst/>
                          <a:latin typeface="Arial"/>
                        </a:rPr>
                      </a:br>
                      <a:r>
                        <a:rPr lang="en-US" sz="500" b="0" i="0" u="none" strike="noStrike" dirty="0">
                          <a:effectLst/>
                          <a:latin typeface="Arial"/>
                        </a:rPr>
                        <a:t/>
                      </a:r>
                      <a:br>
                        <a:rPr lang="en-US" sz="500" b="0" i="0" u="none" strike="noStrike" dirty="0">
                          <a:effectLst/>
                          <a:latin typeface="Arial"/>
                        </a:rPr>
                      </a:br>
                      <a:r>
                        <a:rPr lang="en-US" sz="500" b="0" i="0" u="none" strike="noStrike" dirty="0">
                          <a:effectLst/>
                          <a:latin typeface="Arial"/>
                        </a:rPr>
                        <a:t>This allows various points to be made on different lines.</a:t>
                      </a:r>
                      <a:br>
                        <a:rPr lang="en-US" sz="500" b="0" i="0" u="none" strike="noStrike" dirty="0">
                          <a:effectLst/>
                          <a:latin typeface="Arial"/>
                        </a:rPr>
                      </a:br>
                      <a:r>
                        <a:rPr lang="en-US" sz="500" b="0" i="0" u="none" strike="noStrike" dirty="0">
                          <a:effectLst/>
                          <a:latin typeface="Arial"/>
                        </a:rPr>
                        <a:t/>
                      </a:r>
                      <a:br>
                        <a:rPr lang="en-US" sz="500" b="0" i="0" u="none" strike="noStrike" dirty="0">
                          <a:effectLst/>
                          <a:latin typeface="Arial"/>
                        </a:rPr>
                      </a:br>
                      <a:r>
                        <a:rPr lang="en-US" sz="500" b="0" i="0" u="none" strike="noStrike" dirty="0">
                          <a:effectLst/>
                          <a:latin typeface="Arial"/>
                        </a:rPr>
                        <a:t>Clear these comments when you are preparing the evaluation</a:t>
                      </a:r>
                      <a:br>
                        <a:rPr lang="en-US" sz="500" b="0" i="0" u="none" strike="noStrike" dirty="0">
                          <a:effectLst/>
                          <a:latin typeface="Arial"/>
                        </a:rPr>
                      </a:br>
                      <a:endParaRPr lang="en-US" sz="500" b="0" i="0" u="none" strike="noStrike" dirty="0">
                        <a:effectLst/>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ctr"/>
                      <a:r>
                        <a:rPr lang="en-US" sz="800" b="1" i="0" u="none" strike="noStrike">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9843">
                <a:tc>
                  <a:txBody>
                    <a:bodyPr/>
                    <a:lstStyle/>
                    <a:p>
                      <a:pPr algn="ctr" fontAlgn="t"/>
                      <a:r>
                        <a:rPr lang="en-US" sz="500" b="1" i="0" u="none" strike="noStrike">
                          <a:effectLst/>
                          <a:latin typeface="Arial"/>
                        </a:rPr>
                        <a:t> </a:t>
                      </a: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500" b="0" i="0" u="none" strike="noStrike">
                          <a:effectLst/>
                          <a:latin typeface="Arial"/>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effectLst/>
                          <a:latin typeface="Arial"/>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500" b="0" i="0" u="none" strike="noStrike">
                          <a:effectLst/>
                          <a:latin typeface="Arial"/>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en-US" sz="500" b="0" i="0" u="sng" strike="noStrike">
                        <a:solidFill>
                          <a:srgbClr val="0000D4"/>
                        </a:solidFill>
                        <a:effectLst/>
                        <a:latin typeface="Verdana"/>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9277">
                <a:tc gridSpan="5">
                  <a:txBody>
                    <a:bodyPr/>
                    <a:lstStyle/>
                    <a:p>
                      <a:pPr algn="l" fontAlgn="b"/>
                      <a:r>
                        <a:rPr lang="en-US" sz="1000" b="1" i="0" u="none" strike="noStrike">
                          <a:effectLst/>
                          <a:latin typeface="Verdana"/>
                        </a:rPr>
                        <a:t>Manage a Program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BF4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1225">
                <a:tc>
                  <a:txBody>
                    <a:bodyPr/>
                    <a:lstStyle/>
                    <a:p>
                      <a:pPr algn="ctr" fontAlgn="b"/>
                      <a:r>
                        <a:rPr lang="en-US" sz="500" b="0" i="0" u="none" strike="noStrike">
                          <a:effectLst/>
                          <a:latin typeface="Arial"/>
                        </a:rPr>
                        <a:t>Portfolio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ctr"/>
                      <a:r>
                        <a:rPr lang="en-US" sz="600" b="0" i="0" u="none" strike="noStrike">
                          <a:effectLst/>
                          <a:latin typeface="Arial"/>
                        </a:rPr>
                        <a:t>Communicate effectively with stakeholders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sz="600" b="0" i="0" u="none" strike="noStrike">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en-US" sz="600" b="0" i="0" u="none" strike="noStrike">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en-US" sz="500" b="0" i="0" u="none" strike="noStrike">
                          <a:effectLst/>
                          <a:latin typeface="Arial"/>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691098">
                <a:tc>
                  <a:txBody>
                    <a:bodyPr/>
                    <a:lstStyle/>
                    <a:p>
                      <a:pPr algn="ctr" fontAlgn="t"/>
                      <a:r>
                        <a:rPr lang="en-US" sz="500" b="1" i="0" u="none" strike="noStrike">
                          <a:effectLst/>
                          <a:latin typeface="Arial"/>
                        </a:rPr>
                        <a:t>Comments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en-US" sz="500" b="0" i="0" u="none" strike="noStrike" dirty="0">
                          <a:effectLst/>
                          <a:latin typeface="Arial"/>
                        </a:rPr>
                        <a:t>Control + Command + Return allows you to begin a new line on Mac.  Not sure about PC</a:t>
                      </a:r>
                      <a:br>
                        <a:rPr lang="en-US" sz="500" b="0" i="0" u="none" strike="noStrike" dirty="0">
                          <a:effectLst/>
                          <a:latin typeface="Arial"/>
                        </a:rPr>
                      </a:br>
                      <a:r>
                        <a:rPr lang="en-US" sz="500" b="0" i="0" u="none" strike="noStrike" dirty="0">
                          <a:effectLst/>
                          <a:latin typeface="Arial"/>
                        </a:rPr>
                        <a:t/>
                      </a:r>
                      <a:br>
                        <a:rPr lang="en-US" sz="500" b="0" i="0" u="none" strike="noStrike" dirty="0">
                          <a:effectLst/>
                          <a:latin typeface="Arial"/>
                        </a:rPr>
                      </a:br>
                      <a:r>
                        <a:rPr lang="en-US" sz="500" b="0" i="0" u="none" strike="noStrike" dirty="0">
                          <a:effectLst/>
                          <a:latin typeface="Arial"/>
                        </a:rPr>
                        <a:t>This allows various points to be made on different lines.</a:t>
                      </a:r>
                      <a:br>
                        <a:rPr lang="en-US" sz="500" b="0" i="0" u="none" strike="noStrike" dirty="0">
                          <a:effectLst/>
                          <a:latin typeface="Arial"/>
                        </a:rPr>
                      </a:br>
                      <a:r>
                        <a:rPr lang="en-US" sz="500" b="0" i="0" u="none" strike="noStrike" dirty="0">
                          <a:effectLst/>
                          <a:latin typeface="Arial"/>
                        </a:rPr>
                        <a:t/>
                      </a:r>
                      <a:br>
                        <a:rPr lang="en-US" sz="500" b="0" i="0" u="none" strike="noStrike" dirty="0">
                          <a:effectLst/>
                          <a:latin typeface="Arial"/>
                        </a:rPr>
                      </a:br>
                      <a:r>
                        <a:rPr lang="en-US" sz="500" b="0" i="0" u="none" strike="noStrike" dirty="0">
                          <a:effectLst/>
                          <a:latin typeface="Arial"/>
                        </a:rPr>
                        <a:t>Clear these comments when you are preparing the evaluation</a:t>
                      </a:r>
                      <a:br>
                        <a:rPr lang="en-US" sz="500" b="0" i="0" u="none" strike="noStrike" dirty="0">
                          <a:effectLst/>
                          <a:latin typeface="Arial"/>
                        </a:rPr>
                      </a:br>
                      <a:endParaRPr lang="en-US" sz="500" b="0" i="0" u="none" strike="noStrike" dirty="0">
                        <a:effectLst/>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500" b="1" i="0" u="none" strike="noStrike">
                          <a:effectLst/>
                          <a:latin typeface="Arial"/>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98">
                <a:tc>
                  <a:txBody>
                    <a:bodyPr/>
                    <a:lstStyle/>
                    <a:p>
                      <a:pPr algn="ctr" fontAlgn="t"/>
                      <a:r>
                        <a:rPr lang="en-US" sz="500" b="1" i="0" u="none" strike="noStrike">
                          <a:effectLst/>
                          <a:latin typeface="Arial"/>
                        </a:rPr>
                        <a:t> </a:t>
                      </a:r>
                    </a:p>
                  </a:txBody>
                  <a:tcPr marL="0" marR="0" marT="0"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500" b="0" i="0" u="none" strike="noStrike">
                          <a:effectLst/>
                          <a:latin typeface="Arial"/>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500" b="0" i="0" u="none" strike="noStrike">
                          <a:effectLst/>
                          <a:latin typeface="Arial"/>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500" b="0" i="0" u="none" strike="noStrike">
                          <a:effectLst/>
                          <a:latin typeface="Arial"/>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500" b="0" i="0" u="none" strike="noStrike">
                          <a:effectLst/>
                          <a:latin typeface="Arial"/>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49277">
                <a:tc gridSpan="5">
                  <a:txBody>
                    <a:bodyPr/>
                    <a:lstStyle/>
                    <a:p>
                      <a:pPr algn="l" fontAlgn="b"/>
                      <a:r>
                        <a:rPr lang="en-US" sz="1000" b="1" i="0" u="none" strike="noStrike">
                          <a:effectLst/>
                          <a:latin typeface="Verdana"/>
                        </a:rPr>
                        <a:t>Analyze Performance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4BF4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1225">
                <a:tc>
                  <a:txBody>
                    <a:bodyPr/>
                    <a:lstStyle/>
                    <a:p>
                      <a:pPr algn="ctr" fontAlgn="b"/>
                      <a:r>
                        <a:rPr lang="en-US" sz="500" b="0" i="0" u="none" strike="noStrike">
                          <a:effectLst/>
                          <a:latin typeface="Arial"/>
                        </a:rPr>
                        <a:t>On-Snow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en-US" sz="600" b="0" i="0" u="none" strike="noStrike">
                          <a:effectLst/>
                          <a:latin typeface="Arial"/>
                        </a:rPr>
                        <a:t>Detect performance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600" b="0" i="0" u="none" strike="noStrike">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600" b="0" i="0" u="none" strike="noStrike">
                          <a:effectLst/>
                          <a:latin typeface="Arial"/>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5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91225">
                <a:tc>
                  <a:txBody>
                    <a:bodyPr/>
                    <a:lstStyle/>
                    <a:p>
                      <a:pPr algn="ctr" fontAlgn="b"/>
                      <a:r>
                        <a:rPr lang="en-US" sz="500" b="0" i="0" u="none" strike="noStrike">
                          <a:effectLst/>
                          <a:latin typeface="Arial"/>
                        </a:rPr>
                        <a:t>On-Snow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en-US" sz="600" b="0" i="0" u="none" strike="noStrike">
                          <a:effectLst/>
                          <a:latin typeface="Arial"/>
                        </a:rPr>
                        <a:t>Correct performance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600" b="0" i="0" u="none" strike="noStrike">
                          <a:effectLst/>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600" b="0" i="0" u="none" strike="noStrike">
                          <a:effectLst/>
                          <a:latin typeface="Arial"/>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500" b="0" i="0" u="none" strike="noStrike">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691098">
                <a:tc>
                  <a:txBody>
                    <a:bodyPr/>
                    <a:lstStyle/>
                    <a:p>
                      <a:pPr algn="ctr" fontAlgn="t"/>
                      <a:r>
                        <a:rPr lang="en-US" sz="500" b="1" i="0" u="none" strike="noStrike">
                          <a:effectLst/>
                          <a:latin typeface="Arial"/>
                        </a:rPr>
                        <a:t>Comments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en-US" sz="500" b="0" i="0" u="none" strike="noStrike">
                          <a:effectLst/>
                          <a:latin typeface="Arial"/>
                        </a:rPr>
                        <a:t>Control + Command + Return allows you to begin a new line on Mac.  Not sure about PC</a:t>
                      </a:r>
                      <a:br>
                        <a:rPr lang="en-US" sz="500" b="0" i="0" u="none" strike="noStrike">
                          <a:effectLst/>
                          <a:latin typeface="Arial"/>
                        </a:rPr>
                      </a:br>
                      <a:r>
                        <a:rPr lang="en-US" sz="500" b="0" i="0" u="none" strike="noStrike">
                          <a:effectLst/>
                          <a:latin typeface="Arial"/>
                        </a:rPr>
                        <a:t/>
                      </a:r>
                      <a:br>
                        <a:rPr lang="en-US" sz="500" b="0" i="0" u="none" strike="noStrike">
                          <a:effectLst/>
                          <a:latin typeface="Arial"/>
                        </a:rPr>
                      </a:br>
                      <a:r>
                        <a:rPr lang="en-US" sz="500" b="0" i="0" u="none" strike="noStrike">
                          <a:effectLst/>
                          <a:latin typeface="Arial"/>
                        </a:rPr>
                        <a:t>This allows various points to be made on different lines.</a:t>
                      </a:r>
                      <a:br>
                        <a:rPr lang="en-US" sz="500" b="0" i="0" u="none" strike="noStrike">
                          <a:effectLst/>
                          <a:latin typeface="Arial"/>
                        </a:rPr>
                      </a:br>
                      <a:r>
                        <a:rPr lang="en-US" sz="500" b="0" i="0" u="none" strike="noStrike">
                          <a:effectLst/>
                          <a:latin typeface="Arial"/>
                        </a:rPr>
                        <a:t/>
                      </a:r>
                      <a:br>
                        <a:rPr lang="en-US" sz="500" b="0" i="0" u="none" strike="noStrike">
                          <a:effectLst/>
                          <a:latin typeface="Arial"/>
                        </a:rPr>
                      </a:br>
                      <a:r>
                        <a:rPr lang="en-US" sz="500" b="0" i="0" u="none" strike="noStrike">
                          <a:effectLst/>
                          <a:latin typeface="Arial"/>
                        </a:rPr>
                        <a:t>Clear these comments when you are preparing the evaluation</a:t>
                      </a:r>
                      <a:br>
                        <a:rPr lang="en-US" sz="500" b="0" i="0" u="none" strike="noStrike">
                          <a:effectLst/>
                          <a:latin typeface="Arial"/>
                        </a:rPr>
                      </a:br>
                      <a:endParaRPr lang="en-US" sz="500" b="0" i="0" u="none" strike="noStrike">
                        <a:effectLst/>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500" b="1" i="0" u="none" strike="noStrike" dirty="0">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91875610"/>
      </p:ext>
    </p:extLst>
  </p:cSld>
  <p:clrMapOvr>
    <a:masterClrMapping/>
  </p:clrMapOvr>
  <p:transition spd="slow">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9968"/>
            <a:ext cx="7772400" cy="1143000"/>
          </a:xfrm>
        </p:spPr>
        <p:txBody>
          <a:bodyPr/>
          <a:lstStyle/>
          <a:p>
            <a:r>
              <a:rPr lang="en-US" sz="2800" dirty="0" smtClean="0"/>
              <a:t>Tracking Evidences:</a:t>
            </a:r>
            <a:br>
              <a:rPr lang="en-US" sz="2800" dirty="0" smtClean="0"/>
            </a:br>
            <a:r>
              <a:rPr lang="en-US" sz="2800" dirty="0" smtClean="0"/>
              <a:t>The Portfolio Portions</a:t>
            </a:r>
            <a:endParaRPr lang="en-US" sz="2800" dirty="0"/>
          </a:p>
        </p:txBody>
      </p:sp>
      <p:sp>
        <p:nvSpPr>
          <p:cNvPr id="4" name="TextBox 3"/>
          <p:cNvSpPr txBox="1"/>
          <p:nvPr/>
        </p:nvSpPr>
        <p:spPr>
          <a:xfrm>
            <a:off x="1259632" y="1628800"/>
            <a:ext cx="6749865" cy="1938992"/>
          </a:xfrm>
          <a:prstGeom prst="rect">
            <a:avLst/>
          </a:prstGeom>
          <a:noFill/>
        </p:spPr>
        <p:txBody>
          <a:bodyPr wrap="none" rtlCol="0">
            <a:spAutoFit/>
          </a:bodyPr>
          <a:lstStyle/>
          <a:p>
            <a:pPr algn="ctr"/>
            <a:r>
              <a:rPr lang="en-US" dirty="0" smtClean="0">
                <a:latin typeface="+mj-lt"/>
              </a:rPr>
              <a:t>Marked as part of the portfolio evaluation:</a:t>
            </a:r>
          </a:p>
          <a:p>
            <a:pPr algn="ctr"/>
            <a:endParaRPr lang="en-US" dirty="0" smtClean="0">
              <a:latin typeface="+mj-lt"/>
            </a:endParaRPr>
          </a:p>
          <a:p>
            <a:pPr algn="ctr"/>
            <a:r>
              <a:rPr lang="en-US" dirty="0" smtClean="0">
                <a:latin typeface="+mj-lt"/>
              </a:rPr>
              <a:t>1. Making Ethical Decisions</a:t>
            </a:r>
          </a:p>
          <a:p>
            <a:pPr algn="ctr"/>
            <a:r>
              <a:rPr lang="en-US" dirty="0" smtClean="0">
                <a:latin typeface="+mj-lt"/>
              </a:rPr>
              <a:t>2. Plan a Practice</a:t>
            </a:r>
          </a:p>
          <a:p>
            <a:pPr algn="ctr"/>
            <a:r>
              <a:rPr lang="en-US" dirty="0" smtClean="0">
                <a:latin typeface="+mj-lt"/>
              </a:rPr>
              <a:t>3. Manage a Program</a:t>
            </a:r>
            <a:endParaRPr lang="en-US" dirty="0">
              <a:latin typeface="+mj-lt"/>
            </a:endParaRPr>
          </a:p>
        </p:txBody>
      </p:sp>
    </p:spTree>
    <p:extLst>
      <p:ext uri="{BB962C8B-B14F-4D97-AF65-F5344CB8AC3E}">
        <p14:creationId xmlns:p14="http://schemas.microsoft.com/office/powerpoint/2010/main" val="4241669003"/>
      </p:ext>
    </p:extLst>
  </p:cSld>
  <p:clrMapOvr>
    <a:masterClrMapping/>
  </p:clrMapOvr>
  <p:transition spd="slow">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772400" cy="1143000"/>
          </a:xfrm>
        </p:spPr>
        <p:txBody>
          <a:bodyPr/>
          <a:lstStyle/>
          <a:p>
            <a:r>
              <a:rPr lang="en-US" sz="2800" dirty="0" smtClean="0"/>
              <a:t>Tracking Evidences:  </a:t>
            </a:r>
            <a:br>
              <a:rPr lang="en-US" sz="2800" dirty="0" smtClean="0"/>
            </a:br>
            <a:r>
              <a:rPr lang="en-US" sz="2800" dirty="0" smtClean="0"/>
              <a:t>Analyze Performance</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3834579624"/>
              </p:ext>
            </p:extLst>
          </p:nvPr>
        </p:nvGraphicFramePr>
        <p:xfrm>
          <a:off x="539552" y="1340768"/>
          <a:ext cx="8134671" cy="4481270"/>
        </p:xfrm>
        <a:graphic>
          <a:graphicData uri="http://schemas.openxmlformats.org/drawingml/2006/table">
            <a:tbl>
              <a:tblPr/>
              <a:tblGrid>
                <a:gridCol w="2160240"/>
                <a:gridCol w="4566630"/>
                <a:gridCol w="566942"/>
                <a:gridCol w="490501"/>
                <a:gridCol w="350358"/>
              </a:tblGrid>
              <a:tr h="272633">
                <a:tc>
                  <a:txBody>
                    <a:bodyPr/>
                    <a:lstStyle/>
                    <a:p>
                      <a:pPr algn="l" fontAlgn="ctr"/>
                      <a:r>
                        <a:rPr lang="en-US" sz="900" b="1" i="0" u="none" strike="noStrike">
                          <a:effectLst/>
                          <a:latin typeface="Arial"/>
                        </a:rPr>
                        <a:t>Method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BEA"/>
                    </a:solidFill>
                  </a:tcPr>
                </a:tc>
                <a:tc>
                  <a:txBody>
                    <a:bodyPr/>
                    <a:lstStyle/>
                    <a:p>
                      <a:pPr algn="l" fontAlgn="ctr"/>
                      <a:r>
                        <a:rPr lang="en-US" sz="900" b="1" i="0" u="none" strike="noStrike" dirty="0">
                          <a:effectLst/>
                          <a:latin typeface="Arial"/>
                        </a:rPr>
                        <a:t>OUTCOMES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BEA"/>
                    </a:solidFill>
                  </a:tcPr>
                </a:tc>
                <a:tc>
                  <a:txBody>
                    <a:bodyPr/>
                    <a:lstStyle/>
                    <a:p>
                      <a:pPr algn="ctr" fontAlgn="ctr"/>
                      <a:r>
                        <a:rPr lang="en-US" sz="800" b="1" i="0" u="none" strike="noStrike">
                          <a:effectLst/>
                          <a:latin typeface="Arial"/>
                        </a:rPr>
                        <a:t>Date Evaluated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BEA"/>
                    </a:solidFill>
                  </a:tcPr>
                </a:tc>
                <a:tc>
                  <a:txBody>
                    <a:bodyPr/>
                    <a:lstStyle/>
                    <a:p>
                      <a:pPr algn="ctr" fontAlgn="ctr"/>
                      <a:r>
                        <a:rPr lang="en-US" sz="800" b="1" i="0" u="none" strike="noStrike">
                          <a:effectLst/>
                          <a:latin typeface="Arial"/>
                        </a:rPr>
                        <a:t>Evaluated By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BEA"/>
                    </a:solidFill>
                  </a:tcPr>
                </a:tc>
                <a:tc>
                  <a:txBody>
                    <a:bodyPr/>
                    <a:lstStyle/>
                    <a:p>
                      <a:pPr algn="ctr" fontAlgn="ctr"/>
                      <a:r>
                        <a:rPr lang="en-US" sz="800" b="1" i="0" u="none" strike="noStrike">
                          <a:effectLst/>
                          <a:latin typeface="Arial"/>
                        </a:rPr>
                        <a:t>Results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BEA"/>
                    </a:solidFill>
                  </a:tcPr>
                </a:tc>
              </a:tr>
              <a:tr h="154906">
                <a:tc gridSpan="5">
                  <a:txBody>
                    <a:bodyPr/>
                    <a:lstStyle/>
                    <a:p>
                      <a:pPr algn="ctr" fontAlgn="ctr"/>
                      <a:r>
                        <a:rPr lang="en-US" sz="900" b="1" i="0" u="none" strike="noStrike">
                          <a:effectLst/>
                          <a:latin typeface="Arial"/>
                        </a:rPr>
                        <a:t>Outcome: Analyze Performance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9CC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4906">
                <a:tc gridSpan="5">
                  <a:txBody>
                    <a:bodyPr/>
                    <a:lstStyle/>
                    <a:p>
                      <a:pPr algn="ctr" fontAlgn="ctr"/>
                      <a:r>
                        <a:rPr lang="en-US" sz="800" b="1" i="0" u="none" strike="noStrike">
                          <a:effectLst/>
                          <a:latin typeface="Arial"/>
                        </a:rPr>
                        <a:t>Criterion: Detect performance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4906">
                <a:tc>
                  <a:txBody>
                    <a:bodyPr/>
                    <a:lstStyle/>
                    <a:p>
                      <a:pPr algn="ctr" fontAlgn="ctr"/>
                      <a:r>
                        <a:rPr lang="en-US" sz="800" b="1" i="0" u="none" strike="noStrike">
                          <a:effectLst/>
                          <a:latin typeface="Arial"/>
                        </a:rPr>
                        <a:t>Achievement</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dirty="0">
                          <a:effectLst/>
                          <a:latin typeface="Arial"/>
                        </a:rPr>
                        <a:t>Evidence</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700" b="1" i="0" u="none" strike="noStrike">
                          <a:effectLst/>
                          <a:latin typeface="Arial"/>
                        </a:rPr>
                        <a:t> </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r>
              <a:tr h="227195">
                <a:tc rowSpan="4">
                  <a:txBody>
                    <a:bodyPr/>
                    <a:lstStyle/>
                    <a:p>
                      <a:pPr algn="ctr" fontAlgn="ctr"/>
                      <a:r>
                        <a:rPr lang="en-US" sz="800" b="1" i="0" u="none" strike="noStrike">
                          <a:effectLst/>
                          <a:latin typeface="Arial"/>
                        </a:rPr>
                        <a:t>Highly Effective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effectLst/>
                          <a:latin typeface="Arial"/>
                        </a:rPr>
                        <a:t>Meet “Above Standard” and:</a:t>
                      </a:r>
                      <a:r>
                        <a:rPr lang="en-US" sz="900" b="0" i="0" u="none" strike="noStrike">
                          <a:effectLst/>
                          <a:latin typeface="Arial"/>
                        </a:rPr>
                        <a:t> </a:t>
                      </a:r>
                      <a:endParaRPr lang="en-US" sz="900" b="1" i="0" u="none" strike="noStrike">
                        <a:effectLst/>
                        <a:latin typeface="Arial"/>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16">
                  <a:txBody>
                    <a:bodyPr/>
                    <a:lstStyle/>
                    <a:p>
                      <a:pPr algn="ctr" fontAlgn="ctr"/>
                      <a:r>
                        <a:rPr lang="en-US" sz="1000" b="1" i="0" u="none" strike="noStrike">
                          <a:effectLst/>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6">
                  <a:txBody>
                    <a:bodyPr/>
                    <a:lstStyle/>
                    <a:p>
                      <a:pPr algn="ctr" fontAlgn="ctr"/>
                      <a:r>
                        <a:rPr lang="en-US" sz="1000" b="1" i="0" u="none" strike="noStrike">
                          <a:effectLst/>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10">
                <a:tc vMerge="1">
                  <a:txBody>
                    <a:bodyPr/>
                    <a:lstStyle/>
                    <a:p>
                      <a:endParaRPr lang="en-US"/>
                    </a:p>
                  </a:txBody>
                  <a:tcPr/>
                </a:tc>
                <a:tc>
                  <a:txBody>
                    <a:bodyPr/>
                    <a:lstStyle/>
                    <a:p>
                      <a:pPr algn="l" fontAlgn="b"/>
                      <a:r>
                        <a:rPr lang="en-US" sz="900" b="0" i="0" u="none" strike="noStrike" dirty="0">
                          <a:effectLst/>
                          <a:latin typeface="Arial"/>
                        </a:rPr>
                        <a:t>Provide specific evidence (e.g., notational analysis, biomechanical analysis, etc.) to reinforce analysis of performance</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965">
                <a:tc vMerge="1">
                  <a:txBody>
                    <a:bodyPr/>
                    <a:lstStyle/>
                    <a:p>
                      <a:endParaRPr lang="en-US"/>
                    </a:p>
                  </a:txBody>
                  <a:tcPr/>
                </a:tc>
                <a:tc>
                  <a:txBody>
                    <a:bodyPr/>
                    <a:lstStyle/>
                    <a:p>
                      <a:pPr algn="l" fontAlgn="b"/>
                      <a:r>
                        <a:rPr lang="en-US" sz="900" b="0" i="0" u="none" strike="noStrike">
                          <a:effectLst/>
                          <a:latin typeface="Arial"/>
                        </a:rPr>
                        <a:t>Analyze a variety of factors that could contribute to increased performance (e.g., athletic abilities, environmental factors, recovery and regenerative strategies, mental strategies, etc.)</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10">
                <a:tc vMerge="1">
                  <a:txBody>
                    <a:bodyPr/>
                    <a:lstStyle/>
                    <a:p>
                      <a:endParaRPr lang="en-US"/>
                    </a:p>
                  </a:txBody>
                  <a:tcPr/>
                </a:tc>
                <a:tc>
                  <a:txBody>
                    <a:bodyPr/>
                    <a:lstStyle/>
                    <a:p>
                      <a:pPr algn="l" fontAlgn="b"/>
                      <a:r>
                        <a:rPr lang="en-US" sz="900" b="0" i="0" u="none" strike="noStrike">
                          <a:effectLst/>
                          <a:latin typeface="Arial"/>
                        </a:rPr>
                        <a:t>Help athletes to detect key performance factors and to understand how and why errors affect overall performance</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3925">
                <a:tc rowSpan="6">
                  <a:txBody>
                    <a:bodyPr/>
                    <a:lstStyle/>
                    <a:p>
                      <a:pPr algn="ctr" fontAlgn="ctr"/>
                      <a:r>
                        <a:rPr lang="en-US" sz="800" b="1" i="0" u="none" strike="noStrike">
                          <a:effectLst/>
                          <a:latin typeface="Arial"/>
                        </a:rPr>
                        <a:t>Above Standard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effectLst/>
                          <a:latin typeface="Arial"/>
                        </a:rPr>
                        <a:t>Meet “Standard for Core Certification” and:</a:t>
                      </a:r>
                      <a:r>
                        <a:rPr lang="en-US" sz="900" b="0" i="0" u="none" strike="noStrike">
                          <a:effectLst/>
                          <a:latin typeface="Arial"/>
                        </a:rPr>
                        <a:t> </a:t>
                      </a:r>
                      <a:endParaRPr lang="en-US" sz="900" b="1" i="0" u="none" strike="noStrike">
                        <a:effectLst/>
                        <a:latin typeface="Arial"/>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10">
                <a:tc vMerge="1">
                  <a:txBody>
                    <a:bodyPr/>
                    <a:lstStyle/>
                    <a:p>
                      <a:endParaRPr lang="en-US"/>
                    </a:p>
                  </a:txBody>
                  <a:tcPr/>
                </a:tc>
                <a:tc>
                  <a:txBody>
                    <a:bodyPr/>
                    <a:lstStyle/>
                    <a:p>
                      <a:pPr algn="l" fontAlgn="b"/>
                      <a:r>
                        <a:rPr lang="en-US" sz="900" b="0" i="0" u="none" strike="noStrike">
                          <a:effectLst/>
                          <a:latin typeface="Arial"/>
                        </a:rPr>
                        <a:t>Reinforce application of competitive rules that relate to skill execution when appropriate</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10">
                <a:tc vMerge="1">
                  <a:txBody>
                    <a:bodyPr/>
                    <a:lstStyle/>
                    <a:p>
                      <a:endParaRPr lang="en-US"/>
                    </a:p>
                  </a:txBody>
                  <a:tcPr/>
                </a:tc>
                <a:tc>
                  <a:txBody>
                    <a:bodyPr/>
                    <a:lstStyle/>
                    <a:p>
                      <a:pPr algn="l" fontAlgn="b"/>
                      <a:r>
                        <a:rPr lang="en-US" sz="900" b="0" i="0" u="none" strike="noStrike">
                          <a:effectLst/>
                          <a:latin typeface="Arial"/>
                        </a:rPr>
                        <a:t>Facilitate athletes to increase awareness of skill errors by asking appropriate questions</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3925">
                <a:tc vMerge="1">
                  <a:txBody>
                    <a:bodyPr/>
                    <a:lstStyle/>
                    <a:p>
                      <a:endParaRPr lang="en-US"/>
                    </a:p>
                  </a:txBody>
                  <a:tcPr/>
                </a:tc>
                <a:tc>
                  <a:txBody>
                    <a:bodyPr/>
                    <a:lstStyle/>
                    <a:p>
                      <a:pPr algn="l" fontAlgn="b"/>
                      <a:r>
                        <a:rPr lang="en-US" sz="900" b="0" i="0" u="none" strike="noStrike">
                          <a:effectLst/>
                          <a:latin typeface="Arial"/>
                        </a:rPr>
                        <a:t>Communicate how and why the critical error contributes to the performance</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522">
                <a:tc vMerge="1">
                  <a:txBody>
                    <a:bodyPr/>
                    <a:lstStyle/>
                    <a:p>
                      <a:endParaRPr lang="en-US"/>
                    </a:p>
                  </a:txBody>
                  <a:tcPr/>
                </a:tc>
                <a:tc>
                  <a:txBody>
                    <a:bodyPr/>
                    <a:lstStyle/>
                    <a:p>
                      <a:pPr algn="l" fontAlgn="b"/>
                      <a:r>
                        <a:rPr lang="en-US" sz="900" b="0" i="0" u="none" strike="noStrike">
                          <a:effectLst/>
                          <a:latin typeface="Arial"/>
                        </a:rPr>
                        <a:t>Provide a rationale for identifying individual or team skills or tactics that need improvement, based on the sport or analysis of performance</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522">
                <a:tc vMerge="1">
                  <a:txBody>
                    <a:bodyPr/>
                    <a:lstStyle/>
                    <a:p>
                      <a:endParaRPr lang="en-US"/>
                    </a:p>
                  </a:txBody>
                  <a:tcPr/>
                </a:tc>
                <a:tc>
                  <a:txBody>
                    <a:bodyPr/>
                    <a:lstStyle/>
                    <a:p>
                      <a:pPr algn="l" fontAlgn="b"/>
                      <a:r>
                        <a:rPr lang="en-US" sz="900" b="0" i="0" u="none" strike="noStrike">
                          <a:effectLst/>
                          <a:latin typeface="Arial"/>
                        </a:rPr>
                        <a:t>Use a variety of observational strategies (e.g., positioning, video, other coaches, etc.) to identify the most critical aspects of performance</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4252">
                <a:tc rowSpan="3">
                  <a:txBody>
                    <a:bodyPr/>
                    <a:lstStyle/>
                    <a:p>
                      <a:pPr algn="ctr" fontAlgn="ctr"/>
                      <a:r>
                        <a:rPr lang="en-US" sz="800" b="1" i="0" u="none" strike="noStrike">
                          <a:effectLst/>
                          <a:latin typeface="Arial"/>
                        </a:rPr>
                        <a:t>CSCP Standard for Core Certification</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effectLst/>
                          <a:latin typeface="Arial"/>
                        </a:rPr>
                        <a:t>Observe skills from adequate vantage point(s) as appropriate to the sport</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522">
                <a:tc vMerge="1">
                  <a:txBody>
                    <a:bodyPr/>
                    <a:lstStyle/>
                    <a:p>
                      <a:endParaRPr lang="en-US"/>
                    </a:p>
                  </a:txBody>
                  <a:tcPr/>
                </a:tc>
                <a:tc>
                  <a:txBody>
                    <a:bodyPr/>
                    <a:lstStyle/>
                    <a:p>
                      <a:pPr algn="l" fontAlgn="b"/>
                      <a:r>
                        <a:rPr lang="en-US" sz="900" b="0" i="0" u="none" strike="noStrike">
                          <a:effectLst/>
                          <a:latin typeface="Arial"/>
                        </a:rPr>
                        <a:t>Use sport-approved skill development and progression checklist to scan basic movement phases</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3925">
                <a:tc vMerge="1">
                  <a:txBody>
                    <a:bodyPr/>
                    <a:lstStyle/>
                    <a:p>
                      <a:endParaRPr lang="en-US"/>
                    </a:p>
                  </a:txBody>
                  <a:tcPr/>
                </a:tc>
                <a:tc>
                  <a:txBody>
                    <a:bodyPr/>
                    <a:lstStyle/>
                    <a:p>
                      <a:pPr algn="l" fontAlgn="b"/>
                      <a:r>
                        <a:rPr lang="en-US" sz="900" b="0" i="0" u="none" strike="noStrike">
                          <a:effectLst/>
                          <a:latin typeface="Arial"/>
                        </a:rPr>
                        <a:t>Identify potential causes of skill error (cognitive, affective, motor)</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579">
                <a:tc rowSpan="3">
                  <a:txBody>
                    <a:bodyPr/>
                    <a:lstStyle/>
                    <a:p>
                      <a:pPr algn="ctr" fontAlgn="ctr"/>
                      <a:r>
                        <a:rPr lang="en-US" sz="800" b="1" i="0" u="none" strike="noStrike">
                          <a:effectLst/>
                          <a:latin typeface="Arial"/>
                        </a:rPr>
                        <a:t>Below Standard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effectLst/>
                          <a:latin typeface="Arial"/>
                        </a:rPr>
                        <a:t>Scan practice environment infrequently and pay little attention to skill execution</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3310">
                <a:tc vMerge="1">
                  <a:txBody>
                    <a:bodyPr/>
                    <a:lstStyle/>
                    <a:p>
                      <a:endParaRPr lang="en-US"/>
                    </a:p>
                  </a:txBody>
                  <a:tcPr/>
                </a:tc>
                <a:tc>
                  <a:txBody>
                    <a:bodyPr/>
                    <a:lstStyle/>
                    <a:p>
                      <a:pPr algn="l" fontAlgn="b"/>
                      <a:r>
                        <a:rPr lang="en-US" sz="900" b="0" i="0" u="none" strike="noStrike">
                          <a:effectLst/>
                          <a:latin typeface="Arial"/>
                        </a:rPr>
                        <a:t>Identify effort and motivational factors that contribute to lack of performance rather than key technical or tactical factors</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579">
                <a:tc vMerge="1">
                  <a:txBody>
                    <a:bodyPr/>
                    <a:lstStyle/>
                    <a:p>
                      <a:endParaRPr lang="en-US"/>
                    </a:p>
                  </a:txBody>
                  <a:tcPr/>
                </a:tc>
                <a:tc>
                  <a:txBody>
                    <a:bodyPr/>
                    <a:lstStyle/>
                    <a:p>
                      <a:pPr algn="l" fontAlgn="b"/>
                      <a:r>
                        <a:rPr lang="en-US" sz="900" b="0" i="0" u="none" strike="noStrike" dirty="0">
                          <a:effectLst/>
                          <a:latin typeface="Arial"/>
                        </a:rPr>
                        <a:t>Do not use sport’s approved skill development and progression checklist</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906">
                <a:tc gridSpan="2">
                  <a:txBody>
                    <a:bodyPr/>
                    <a:lstStyle/>
                    <a:p>
                      <a:pPr algn="r" fontAlgn="ctr"/>
                      <a:r>
                        <a:rPr lang="en-US" sz="800" b="1" i="0" u="none" strike="noStrike">
                          <a:effectLst/>
                          <a:latin typeface="Arial"/>
                        </a:rPr>
                        <a:t>Criterion Complete: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99"/>
                    </a:solidFill>
                  </a:tcPr>
                </a:tc>
                <a:tc hMerge="1">
                  <a:txBody>
                    <a:bodyPr/>
                    <a:lstStyle/>
                    <a:p>
                      <a:endParaRPr lang="en-US"/>
                    </a:p>
                  </a:txBody>
                  <a:tcPr/>
                </a:tc>
                <a:tc>
                  <a:txBody>
                    <a:bodyPr/>
                    <a:lstStyle/>
                    <a:p>
                      <a:pPr algn="r" fontAlgn="ctr"/>
                      <a:r>
                        <a:rPr lang="en-US" sz="800" b="1" i="0" u="none" strike="noStrike">
                          <a:effectLst/>
                          <a:latin typeface="Arial"/>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algn="r" fontAlgn="ctr"/>
                      <a:r>
                        <a:rPr lang="en-US" sz="800" b="1" i="0" u="none" strike="noStrike">
                          <a:effectLst/>
                          <a:latin typeface="Arial"/>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700" b="1" i="0" u="none" strike="noStrike" dirty="0">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8873753"/>
      </p:ext>
    </p:extLst>
  </p:cSld>
  <p:clrMapOvr>
    <a:masterClrMapping/>
  </p:clrMapOvr>
  <p:transition spd="slow">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772400" cy="1143000"/>
          </a:xfrm>
        </p:spPr>
        <p:txBody>
          <a:bodyPr/>
          <a:lstStyle/>
          <a:p>
            <a:r>
              <a:rPr lang="en-US" sz="2800" dirty="0" smtClean="0"/>
              <a:t>Tracking Evidences:</a:t>
            </a:r>
            <a:br>
              <a:rPr lang="en-US" sz="2800" dirty="0" smtClean="0"/>
            </a:br>
            <a:r>
              <a:rPr lang="en-US" sz="2800" dirty="0" smtClean="0"/>
              <a:t>Analyze Performance</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2233265291"/>
              </p:ext>
            </p:extLst>
          </p:nvPr>
        </p:nvGraphicFramePr>
        <p:xfrm>
          <a:off x="251520" y="1268760"/>
          <a:ext cx="8568952" cy="4866768"/>
        </p:xfrm>
        <a:graphic>
          <a:graphicData uri="http://schemas.openxmlformats.org/drawingml/2006/table">
            <a:tbl>
              <a:tblPr/>
              <a:tblGrid>
                <a:gridCol w="2016224"/>
                <a:gridCol w="5069768"/>
                <a:gridCol w="597210"/>
                <a:gridCol w="516687"/>
                <a:gridCol w="369063"/>
              </a:tblGrid>
              <a:tr h="159979">
                <a:tc gridSpan="5">
                  <a:txBody>
                    <a:bodyPr/>
                    <a:lstStyle/>
                    <a:p>
                      <a:pPr algn="ctr" fontAlgn="ctr"/>
                      <a:r>
                        <a:rPr lang="en-US" sz="900" b="1" i="0" u="none" strike="noStrike">
                          <a:effectLst/>
                          <a:latin typeface="Arial"/>
                        </a:rPr>
                        <a:t>Outcome: Analyze Performance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9CC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9979">
                <a:tc gridSpan="5">
                  <a:txBody>
                    <a:bodyPr/>
                    <a:lstStyle/>
                    <a:p>
                      <a:pPr algn="ctr" fontAlgn="ctr"/>
                      <a:r>
                        <a:rPr lang="en-US" sz="800" b="1" i="0" u="none" strike="noStrike">
                          <a:effectLst/>
                          <a:latin typeface="Arial"/>
                        </a:rPr>
                        <a:t>Criterion: Correct performance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9979">
                <a:tc>
                  <a:txBody>
                    <a:bodyPr/>
                    <a:lstStyle/>
                    <a:p>
                      <a:pPr algn="ctr" fontAlgn="ctr"/>
                      <a:r>
                        <a:rPr lang="en-US" sz="800" b="1" i="0" u="none" strike="noStrike">
                          <a:effectLst/>
                          <a:latin typeface="Arial"/>
                        </a:rPr>
                        <a:t>Achievement</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Evidence</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700" b="1" i="0" u="none" strike="noStrike">
                          <a:effectLst/>
                          <a:latin typeface="Arial"/>
                        </a:rPr>
                        <a:t> </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r>
              <a:tr h="138648">
                <a:tc rowSpan="3">
                  <a:txBody>
                    <a:bodyPr/>
                    <a:lstStyle/>
                    <a:p>
                      <a:pPr algn="ctr" fontAlgn="ctr"/>
                      <a:r>
                        <a:rPr lang="en-US" sz="800" b="1" i="0" u="none" strike="noStrike">
                          <a:effectLst/>
                          <a:latin typeface="Arial"/>
                        </a:rPr>
                        <a:t>Highly Effective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700" b="1" i="0" u="none" strike="noStrike">
                          <a:effectLst/>
                          <a:latin typeface="Arial"/>
                        </a:rPr>
                        <a:t>Meet “Above Standard” and:</a:t>
                      </a:r>
                      <a:r>
                        <a:rPr lang="en-US" sz="700" b="0" i="0" u="none" strike="noStrike">
                          <a:effectLst/>
                          <a:latin typeface="Arial"/>
                        </a:rPr>
                        <a:t> </a:t>
                      </a:r>
                      <a:endParaRPr lang="en-US" sz="700" b="1" i="0" u="none" strike="noStrike">
                        <a:effectLst/>
                        <a:latin typeface="Arial"/>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14">
                  <a:txBody>
                    <a:bodyPr/>
                    <a:lstStyle/>
                    <a:p>
                      <a:pPr algn="ctr" fontAlgn="ctr"/>
                      <a:r>
                        <a:rPr lang="en-US" sz="1000" b="1" i="0" u="none" strike="noStrike">
                          <a:effectLst/>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4">
                  <a:txBody>
                    <a:bodyPr/>
                    <a:lstStyle/>
                    <a:p>
                      <a:pPr algn="ctr" fontAlgn="ctr"/>
                      <a:r>
                        <a:rPr lang="en-US" sz="1000" b="1" i="0" u="none" strike="noStrike">
                          <a:effectLst/>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426">
                <a:tc vMerge="1">
                  <a:txBody>
                    <a:bodyPr/>
                    <a:lstStyle/>
                    <a:p>
                      <a:endParaRPr lang="en-US"/>
                    </a:p>
                  </a:txBody>
                  <a:tcPr/>
                </a:tc>
                <a:tc>
                  <a:txBody>
                    <a:bodyPr/>
                    <a:lstStyle/>
                    <a:p>
                      <a:pPr algn="l" fontAlgn="b"/>
                      <a:r>
                        <a:rPr lang="en-US" sz="900" b="0" i="0" u="none" strike="noStrike" dirty="0">
                          <a:effectLst/>
                          <a:latin typeface="Arial"/>
                        </a:rPr>
                        <a:t>Involve athletes in a critical thinking process. This often involves asking open ended questions: “What did you do?” “What should you do?” “What are you going to do to get better results?”  “How can you generate greater force upon release?”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951">
                <a:tc vMerge="1">
                  <a:txBody>
                    <a:bodyPr/>
                    <a:lstStyle/>
                    <a:p>
                      <a:endParaRPr lang="en-US"/>
                    </a:p>
                  </a:txBody>
                  <a:tcPr/>
                </a:tc>
                <a:tc>
                  <a:txBody>
                    <a:bodyPr/>
                    <a:lstStyle/>
                    <a:p>
                      <a:pPr algn="l" fontAlgn="b"/>
                      <a:r>
                        <a:rPr lang="en-US" sz="900" b="0" i="0" u="none" strike="noStrike">
                          <a:effectLst/>
                          <a:latin typeface="Arial"/>
                        </a:rPr>
                        <a:t>Identify why the correction will have a beneficial effect on the performance and consistently identify how to improve performance</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313">
                <a:tc rowSpan="6">
                  <a:txBody>
                    <a:bodyPr/>
                    <a:lstStyle/>
                    <a:p>
                      <a:pPr algn="ctr" fontAlgn="ctr"/>
                      <a:r>
                        <a:rPr lang="en-US" sz="800" b="1" i="0" u="none" strike="noStrike">
                          <a:effectLst/>
                          <a:latin typeface="Arial"/>
                        </a:rPr>
                        <a:t>Above Standard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1" i="0" u="none" strike="noStrike">
                          <a:effectLst/>
                          <a:latin typeface="Arial"/>
                        </a:rPr>
                        <a:t>Meet “Standard for Core Certification” and:</a:t>
                      </a:r>
                      <a:r>
                        <a:rPr lang="en-US" sz="900" b="0" i="0" u="none" strike="noStrike">
                          <a:effectLst/>
                          <a:latin typeface="Arial"/>
                        </a:rPr>
                        <a:t> </a:t>
                      </a:r>
                      <a:endParaRPr lang="en-US" sz="900" b="1" i="0" u="none" strike="noStrike">
                        <a:effectLst/>
                        <a:latin typeface="Arial"/>
                      </a:endParaRPr>
                    </a:p>
                  </a:txBody>
                  <a:tcPr marL="0" marR="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313">
                <a:tc vMerge="1">
                  <a:txBody>
                    <a:bodyPr/>
                    <a:lstStyle/>
                    <a:p>
                      <a:endParaRPr lang="en-US"/>
                    </a:p>
                  </a:txBody>
                  <a:tcPr/>
                </a:tc>
                <a:tc>
                  <a:txBody>
                    <a:bodyPr/>
                    <a:lstStyle/>
                    <a:p>
                      <a:pPr algn="l" fontAlgn="t"/>
                      <a:r>
                        <a:rPr lang="en-US" sz="900" b="0" i="0" u="none" strike="noStrike">
                          <a:effectLst/>
                          <a:latin typeface="Arial"/>
                        </a:rPr>
                        <a:t>Ensure adequate motor engagement in the task or activity for each athlete</a:t>
                      </a:r>
                    </a:p>
                  </a:txBody>
                  <a:tcPr marL="0" marR="0" marT="0"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951">
                <a:tc vMerge="1">
                  <a:txBody>
                    <a:bodyPr/>
                    <a:lstStyle/>
                    <a:p>
                      <a:endParaRPr lang="en-US"/>
                    </a:p>
                  </a:txBody>
                  <a:tcPr/>
                </a:tc>
                <a:tc>
                  <a:txBody>
                    <a:bodyPr/>
                    <a:lstStyle/>
                    <a:p>
                      <a:pPr algn="l" fontAlgn="t"/>
                      <a:r>
                        <a:rPr lang="en-US" sz="900" b="0" i="0" u="none" strike="noStrike">
                          <a:effectLst/>
                          <a:latin typeface="Arial"/>
                        </a:rPr>
                        <a:t>Ask participant’s consent for physical contact when assisting in correcting a skill error</a:t>
                      </a:r>
                    </a:p>
                  </a:txBody>
                  <a:tcPr marL="0" marR="0" marT="0"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313">
                <a:tc vMerge="1">
                  <a:txBody>
                    <a:bodyPr/>
                    <a:lstStyle/>
                    <a:p>
                      <a:endParaRPr lang="en-US"/>
                    </a:p>
                  </a:txBody>
                  <a:tcPr/>
                </a:tc>
                <a:tc>
                  <a:txBody>
                    <a:bodyPr/>
                    <a:lstStyle/>
                    <a:p>
                      <a:pPr algn="l" fontAlgn="t"/>
                      <a:r>
                        <a:rPr lang="en-US" sz="900" b="0" i="0" u="none" strike="noStrike">
                          <a:effectLst/>
                          <a:latin typeface="Arial"/>
                        </a:rPr>
                        <a:t>Identify if level of difficulty in the task is relevant to athletes’ capabilities</a:t>
                      </a:r>
                    </a:p>
                  </a:txBody>
                  <a:tcPr marL="0" marR="0" marT="0"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2852">
                <a:tc vMerge="1">
                  <a:txBody>
                    <a:bodyPr/>
                    <a:lstStyle/>
                    <a:p>
                      <a:endParaRPr lang="en-US"/>
                    </a:p>
                  </a:txBody>
                  <a:tcPr/>
                </a:tc>
                <a:tc>
                  <a:txBody>
                    <a:bodyPr/>
                    <a:lstStyle/>
                    <a:p>
                      <a:pPr algn="l" fontAlgn="t"/>
                      <a:r>
                        <a:rPr lang="en-US" sz="900" b="0" i="0" u="none" strike="noStrike">
                          <a:effectLst/>
                          <a:latin typeface="Arial"/>
                        </a:rPr>
                        <a:t>Identify corrections that focus athlete’s attention towards external cues or the anticipated effects of the movement rather than focusing on more internal aspects of the movement. External focus means concentrating on keeping a specific object or implement in a certain position during the movement; internal focus means concentrating on keeping a specific part of the body in a certain position during the movement</a:t>
                      </a:r>
                    </a:p>
                  </a:txBody>
                  <a:tcPr marL="0" marR="0" marT="0"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426">
                <a:tc vMerge="1">
                  <a:txBody>
                    <a:bodyPr/>
                    <a:lstStyle/>
                    <a:p>
                      <a:endParaRPr lang="en-US"/>
                    </a:p>
                  </a:txBody>
                  <a:tcPr/>
                </a:tc>
                <a:tc>
                  <a:txBody>
                    <a:bodyPr/>
                    <a:lstStyle/>
                    <a:p>
                      <a:pPr algn="l" fontAlgn="t"/>
                      <a:r>
                        <a:rPr lang="en-US" sz="900" b="0" i="0" u="none" strike="noStrike">
                          <a:effectLst/>
                          <a:latin typeface="Arial"/>
                        </a:rPr>
                        <a:t>Help athletes to increase awareness of basic corrections by asking closed questions: “If you move into that position will you have more options to attack?” “Is your leg extended or flexed at the end of the movement?”</a:t>
                      </a:r>
                    </a:p>
                  </a:txBody>
                  <a:tcPr marL="0" marR="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5301">
                <a:tc rowSpan="3">
                  <a:txBody>
                    <a:bodyPr/>
                    <a:lstStyle/>
                    <a:p>
                      <a:pPr algn="ctr" fontAlgn="ctr"/>
                      <a:r>
                        <a:rPr lang="en-US" sz="800" b="1" i="0" u="none" strike="noStrike">
                          <a:effectLst/>
                          <a:latin typeface="Arial"/>
                        </a:rPr>
                        <a:t>CSCP Standard for Core Certification</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900" b="0" i="0" u="none" strike="noStrike">
                          <a:effectLst/>
                          <a:latin typeface="Arial"/>
                        </a:rPr>
                        <a:t>Identify specific correction based on observation of movement phases and in accordance with the skill development and progression checklist</a:t>
                      </a:r>
                    </a:p>
                  </a:txBody>
                  <a:tcPr marL="0" marR="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951">
                <a:tc vMerge="1">
                  <a:txBody>
                    <a:bodyPr/>
                    <a:lstStyle/>
                    <a:p>
                      <a:endParaRPr lang="en-US"/>
                    </a:p>
                  </a:txBody>
                  <a:tcPr/>
                </a:tc>
                <a:tc>
                  <a:txBody>
                    <a:bodyPr/>
                    <a:lstStyle/>
                    <a:p>
                      <a:pPr algn="l" fontAlgn="t"/>
                      <a:r>
                        <a:rPr lang="en-US" sz="900" b="0" i="0" u="none" strike="noStrike">
                          <a:effectLst/>
                          <a:latin typeface="Arial"/>
                        </a:rPr>
                        <a:t>Asks participant's consent for physical contact when assistaning in correcting a skill error.</a:t>
                      </a:r>
                    </a:p>
                  </a:txBody>
                  <a:tcPr marL="0" marR="0" marT="0"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951">
                <a:tc vMerge="1">
                  <a:txBody>
                    <a:bodyPr/>
                    <a:lstStyle/>
                    <a:p>
                      <a:endParaRPr lang="en-US"/>
                    </a:p>
                  </a:txBody>
                  <a:tcPr/>
                </a:tc>
                <a:tc>
                  <a:txBody>
                    <a:bodyPr/>
                    <a:lstStyle/>
                    <a:p>
                      <a:pPr algn="l" fontAlgn="t"/>
                      <a:r>
                        <a:rPr lang="en-US" sz="900" b="0" i="0" u="none" strike="noStrike">
                          <a:effectLst/>
                          <a:latin typeface="Arial"/>
                        </a:rPr>
                        <a:t>Prescribe an appropriate activity or drill that assists athlete to make correction in performance</a:t>
                      </a:r>
                    </a:p>
                  </a:txBody>
                  <a:tcPr marL="0" marR="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5301">
                <a:tc rowSpan="2">
                  <a:txBody>
                    <a:bodyPr/>
                    <a:lstStyle/>
                    <a:p>
                      <a:pPr algn="ctr" fontAlgn="ctr"/>
                      <a:r>
                        <a:rPr lang="en-US" sz="800" b="1" i="0" u="none" strike="noStrike">
                          <a:effectLst/>
                          <a:latin typeface="Arial"/>
                        </a:rPr>
                        <a:t>Below Standard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effectLst/>
                          <a:latin typeface="Arial"/>
                        </a:rPr>
                        <a:t>Provide corrections that identify vague external factors rather than specific factors that contribute to improved performance: “Concentrate more” “Work harder”</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1901">
                <a:tc vMerge="1">
                  <a:txBody>
                    <a:bodyPr/>
                    <a:lstStyle/>
                    <a:p>
                      <a:endParaRPr lang="en-US"/>
                    </a:p>
                  </a:txBody>
                  <a:tcPr/>
                </a:tc>
                <a:tc>
                  <a:txBody>
                    <a:bodyPr/>
                    <a:lstStyle/>
                    <a:p>
                      <a:pPr algn="l" fontAlgn="b"/>
                      <a:r>
                        <a:rPr lang="en-US" sz="900" b="0" i="0" u="none" strike="noStrike" dirty="0">
                          <a:effectLst/>
                          <a:latin typeface="Arial"/>
                        </a:rPr>
                        <a:t>Correct the athletes by indicating what they did rather than identifying specific strategies for how to improve the performance: “You dropped the ball; next time, catch it.” “You’re dropping you right arm; don’t drop your arm.” “We need to get the ball to the open player; be sure to pass it to the open player.”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979">
                <a:tc gridSpan="2">
                  <a:txBody>
                    <a:bodyPr/>
                    <a:lstStyle/>
                    <a:p>
                      <a:pPr algn="r" fontAlgn="ctr"/>
                      <a:r>
                        <a:rPr lang="en-US" sz="800" b="1" i="0" u="none" strike="noStrike" dirty="0">
                          <a:effectLst/>
                          <a:latin typeface="Arial"/>
                        </a:rPr>
                        <a:t>Criterion Complete: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en-US"/>
                    </a:p>
                  </a:txBody>
                  <a:tcPr/>
                </a:tc>
                <a:tc>
                  <a:txBody>
                    <a:bodyPr/>
                    <a:lstStyle/>
                    <a:p>
                      <a:pPr algn="r" fontAlgn="ctr"/>
                      <a:r>
                        <a:rPr lang="en-US" sz="800" b="1" i="0" u="none" strike="noStrike">
                          <a:effectLst/>
                          <a:latin typeface="Arial"/>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r" fontAlgn="ctr"/>
                      <a:r>
                        <a:rPr lang="en-US" sz="800" b="1" i="0" u="none" strike="noStrike">
                          <a:effectLst/>
                          <a:latin typeface="Arial"/>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700" b="1" i="0" u="none" strike="noStrike" dirty="0">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85118202"/>
      </p:ext>
    </p:extLst>
  </p:cSld>
  <p:clrMapOvr>
    <a:masterClrMapping/>
  </p:clrMapOvr>
  <p:transition spd="slow">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04664"/>
            <a:ext cx="7772400" cy="1143000"/>
          </a:xfrm>
        </p:spPr>
        <p:txBody>
          <a:bodyPr/>
          <a:lstStyle/>
          <a:p>
            <a:r>
              <a:rPr lang="en-CA" sz="2400" dirty="0" smtClean="0"/>
              <a:t>Introductions</a:t>
            </a:r>
            <a:endParaRPr lang="en-CA" sz="2400" dirty="0"/>
          </a:p>
        </p:txBody>
      </p:sp>
      <p:sp>
        <p:nvSpPr>
          <p:cNvPr id="3" name="Content Placeholder 2"/>
          <p:cNvSpPr>
            <a:spLocks noGrp="1"/>
          </p:cNvSpPr>
          <p:nvPr>
            <p:ph idx="1"/>
          </p:nvPr>
        </p:nvSpPr>
        <p:spPr>
          <a:xfrm>
            <a:off x="685800" y="1340768"/>
            <a:ext cx="7772400" cy="4450432"/>
          </a:xfrm>
        </p:spPr>
        <p:txBody>
          <a:bodyPr/>
          <a:lstStyle/>
          <a:p>
            <a:pPr algn="ctr">
              <a:buNone/>
            </a:pPr>
            <a:r>
              <a:rPr lang="en-CA" sz="2400" b="1" dirty="0" smtClean="0"/>
              <a:t>(5 Minutes)</a:t>
            </a:r>
          </a:p>
          <a:p>
            <a:pPr algn="ctr">
              <a:buNone/>
            </a:pPr>
            <a:endParaRPr lang="en-CA" sz="1050" dirty="0" smtClean="0"/>
          </a:p>
          <a:p>
            <a:pPr algn="ctr">
              <a:buNone/>
            </a:pPr>
            <a:r>
              <a:rPr lang="en-CA" dirty="0" smtClean="0"/>
              <a:t>Introduce your partner:</a:t>
            </a:r>
          </a:p>
          <a:p>
            <a:pPr algn="ctr">
              <a:buFont typeface="Arial" charset="0"/>
              <a:buChar char="•"/>
            </a:pPr>
            <a:r>
              <a:rPr lang="en-CA" sz="2400" dirty="0" smtClean="0"/>
              <a:t>Name</a:t>
            </a:r>
          </a:p>
          <a:p>
            <a:pPr algn="ctr">
              <a:buFont typeface="Arial" charset="0"/>
              <a:buChar char="•"/>
            </a:pPr>
            <a:r>
              <a:rPr lang="en-CA" sz="2400" dirty="0" smtClean="0"/>
              <a:t>Where from?</a:t>
            </a:r>
          </a:p>
          <a:p>
            <a:pPr algn="ctr">
              <a:buFont typeface="Arial" charset="0"/>
              <a:buChar char="•"/>
            </a:pPr>
            <a:r>
              <a:rPr lang="en-CA" sz="2400" dirty="0" smtClean="0"/>
              <a:t>Discipline work with (primarily)</a:t>
            </a:r>
          </a:p>
          <a:p>
            <a:pPr algn="ctr">
              <a:buFont typeface="Arial" charset="0"/>
              <a:buChar char="•"/>
            </a:pPr>
            <a:r>
              <a:rPr lang="en-CA" sz="2400" dirty="0" smtClean="0"/>
              <a:t>Years coaching</a:t>
            </a:r>
          </a:p>
          <a:p>
            <a:pPr algn="ctr">
              <a:buFont typeface="Arial" charset="0"/>
              <a:buChar char="•"/>
            </a:pPr>
            <a:r>
              <a:rPr lang="en-CA" sz="2400" dirty="0" smtClean="0"/>
              <a:t>Why snowboarding?</a:t>
            </a:r>
          </a:p>
          <a:p>
            <a:pPr algn="ctr">
              <a:buFont typeface="Arial" charset="0"/>
              <a:buChar char="•"/>
            </a:pPr>
            <a:r>
              <a:rPr lang="en-CA" sz="2400" dirty="0" smtClean="0"/>
              <a:t>Why are they here?</a:t>
            </a:r>
          </a:p>
        </p:txBody>
      </p:sp>
    </p:spTree>
  </p:cSld>
  <p:clrMapOvr>
    <a:masterClrMapping/>
  </p:clrMapOvr>
  <p:transition spd="slow">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772400" cy="1143000"/>
          </a:xfrm>
        </p:spPr>
        <p:txBody>
          <a:bodyPr/>
          <a:lstStyle/>
          <a:p>
            <a:r>
              <a:rPr lang="en-US" sz="2800" dirty="0" smtClean="0"/>
              <a:t>Tracking Evidences:</a:t>
            </a:r>
            <a:br>
              <a:rPr lang="en-US" sz="2800" dirty="0" smtClean="0"/>
            </a:br>
            <a:r>
              <a:rPr lang="en-US" sz="2800" dirty="0" smtClean="0"/>
              <a:t>Support Athletes in Training</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112346271"/>
              </p:ext>
            </p:extLst>
          </p:nvPr>
        </p:nvGraphicFramePr>
        <p:xfrm>
          <a:off x="107504" y="1700808"/>
          <a:ext cx="8892483" cy="3903791"/>
        </p:xfrm>
        <a:graphic>
          <a:graphicData uri="http://schemas.openxmlformats.org/drawingml/2006/table">
            <a:tbl>
              <a:tblPr/>
              <a:tblGrid>
                <a:gridCol w="2160240"/>
                <a:gridCol w="5002584"/>
                <a:gridCol w="644383"/>
                <a:gridCol w="644383"/>
                <a:gridCol w="440893"/>
              </a:tblGrid>
              <a:tr h="190778">
                <a:tc gridSpan="2">
                  <a:txBody>
                    <a:bodyPr/>
                    <a:lstStyle/>
                    <a:p>
                      <a:pPr algn="ctr" fontAlgn="ctr"/>
                      <a:r>
                        <a:rPr lang="en-US" sz="900" b="1" i="0" u="none" strike="noStrike">
                          <a:effectLst/>
                          <a:latin typeface="Arial"/>
                        </a:rPr>
                        <a:t>Outcome: Provide Support to Athletes in Training</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99CC00"/>
                    </a:solidFill>
                  </a:tcPr>
                </a:tc>
                <a:tc hMerge="1">
                  <a:txBody>
                    <a:bodyPr/>
                    <a:lstStyle/>
                    <a:p>
                      <a:endParaRPr lang="en-US"/>
                    </a:p>
                  </a:txBody>
                  <a:tcPr/>
                </a:tc>
                <a:tc>
                  <a:txBody>
                    <a:bodyPr/>
                    <a:lstStyle/>
                    <a:p>
                      <a:pPr algn="ctr" fontAlgn="ctr"/>
                      <a:r>
                        <a:rPr lang="en-US" sz="900" b="1" i="0" u="none" strike="noStrike">
                          <a:effectLst/>
                          <a:latin typeface="Arial"/>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99CC00"/>
                    </a:solidFill>
                  </a:tcPr>
                </a:tc>
                <a:tc>
                  <a:txBody>
                    <a:bodyPr/>
                    <a:lstStyle/>
                    <a:p>
                      <a:pPr algn="ctr" fontAlgn="ctr"/>
                      <a:r>
                        <a:rPr lang="en-US" sz="900" b="1" i="0" u="none" strike="noStrike">
                          <a:effectLst/>
                          <a:latin typeface="Arial"/>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99CC00"/>
                    </a:solidFill>
                  </a:tcPr>
                </a:tc>
                <a:tc>
                  <a:txBody>
                    <a:bodyPr/>
                    <a:lstStyle/>
                    <a:p>
                      <a:pPr algn="ctr" fontAlgn="ctr"/>
                      <a:r>
                        <a:rPr lang="en-US" sz="400" b="1" i="0" u="none" strike="noStrike">
                          <a:effectLst/>
                          <a:latin typeface="Arial"/>
                        </a:rPr>
                        <a:t> </a:t>
                      </a:r>
                    </a:p>
                  </a:txBody>
                  <a:tcPr marL="0" marR="0" marT="0" marB="0" vert="vert27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9CC00"/>
                    </a:solidFill>
                  </a:tcPr>
                </a:tc>
              </a:tr>
              <a:tr h="190778">
                <a:tc gridSpan="5">
                  <a:txBody>
                    <a:bodyPr/>
                    <a:lstStyle/>
                    <a:p>
                      <a:pPr algn="ctr" fontAlgn="ctr"/>
                      <a:r>
                        <a:rPr lang="en-US" sz="900" b="1" i="0" u="none" strike="noStrike">
                          <a:effectLst/>
                          <a:latin typeface="Arial"/>
                        </a:rPr>
                        <a:t>Criterion: Ensure that the practice environment is safe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9220">
                <a:tc>
                  <a:txBody>
                    <a:bodyPr/>
                    <a:lstStyle/>
                    <a:p>
                      <a:pPr algn="ctr" fontAlgn="ctr"/>
                      <a:r>
                        <a:rPr lang="en-US" sz="800" b="1" i="0" u="none" strike="noStrike">
                          <a:effectLst/>
                          <a:latin typeface="Arial"/>
                        </a:rPr>
                        <a:t>Achievement</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Evidence</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700" b="1" i="0" u="none" strike="noStrike">
                          <a:effectLst/>
                          <a:latin typeface="Arial"/>
                        </a:rPr>
                        <a:t> </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r>
              <a:tr h="163990">
                <a:tc rowSpan="3">
                  <a:txBody>
                    <a:bodyPr/>
                    <a:lstStyle/>
                    <a:p>
                      <a:pPr algn="ctr" fontAlgn="ctr"/>
                      <a:r>
                        <a:rPr lang="en-US" sz="800" b="1" i="0" u="none" strike="noStrike">
                          <a:effectLst/>
                          <a:latin typeface="Arial"/>
                        </a:rPr>
                        <a:t>Highly Effective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effectLst/>
                          <a:latin typeface="Arial"/>
                        </a:rPr>
                        <a:t>Meet “Above Standard” and:</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13">
                  <a:txBody>
                    <a:bodyPr/>
                    <a:lstStyle/>
                    <a:p>
                      <a:pPr algn="ctr" fontAlgn="ctr"/>
                      <a:r>
                        <a:rPr lang="en-US" sz="1000" b="1" i="0" u="none" strike="noStrike">
                          <a:effectLst/>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3">
                  <a:txBody>
                    <a:bodyPr/>
                    <a:lstStyle/>
                    <a:p>
                      <a:pPr algn="ctr" fontAlgn="ctr"/>
                      <a:r>
                        <a:rPr lang="en-US" sz="1000" b="1" i="0" u="none" strike="noStrike">
                          <a:effectLst/>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2751">
                <a:tc vMerge="1">
                  <a:txBody>
                    <a:bodyPr/>
                    <a:lstStyle/>
                    <a:p>
                      <a:endParaRPr lang="en-US"/>
                    </a:p>
                  </a:txBody>
                  <a:tcPr/>
                </a:tc>
                <a:tc>
                  <a:txBody>
                    <a:bodyPr/>
                    <a:lstStyle/>
                    <a:p>
                      <a:pPr algn="l" fontAlgn="b"/>
                      <a:r>
                        <a:rPr lang="en-US" sz="1000" b="0" i="0" u="none" strike="noStrike">
                          <a:effectLst/>
                          <a:latin typeface="Arial"/>
                        </a:rPr>
                        <a:t>Develop safety standards and guidelines which are used as model for others (e.g., for a league, provincial office, etc.)</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2751">
                <a:tc vMerge="1">
                  <a:txBody>
                    <a:bodyPr/>
                    <a:lstStyle/>
                    <a:p>
                      <a:endParaRPr lang="en-US"/>
                    </a:p>
                  </a:txBody>
                  <a:tcPr/>
                </a:tc>
                <a:tc>
                  <a:txBody>
                    <a:bodyPr/>
                    <a:lstStyle/>
                    <a:p>
                      <a:pPr algn="l" fontAlgn="b"/>
                      <a:r>
                        <a:rPr lang="en-US" sz="1000" b="0" i="0" u="none" strike="noStrike">
                          <a:effectLst/>
                          <a:latin typeface="Arial"/>
                        </a:rPr>
                        <a:t>Forecast dangerous factors and make immediate adjustments so participants are not at risk in all activities</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605">
                <a:tc rowSpan="3">
                  <a:txBody>
                    <a:bodyPr/>
                    <a:lstStyle/>
                    <a:p>
                      <a:pPr algn="ctr" fontAlgn="ctr"/>
                      <a:r>
                        <a:rPr lang="en-US" sz="800" b="1" i="0" u="none" strike="noStrike">
                          <a:effectLst/>
                          <a:latin typeface="Arial"/>
                        </a:rPr>
                        <a:t>Above Standard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effectLst/>
                          <a:latin typeface="Arial"/>
                        </a:rPr>
                        <a:t>Meet “Standard for Core Certification” and:</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2751">
                <a:tc vMerge="1">
                  <a:txBody>
                    <a:bodyPr/>
                    <a:lstStyle/>
                    <a:p>
                      <a:endParaRPr lang="en-US"/>
                    </a:p>
                  </a:txBody>
                  <a:tcPr/>
                </a:tc>
                <a:tc>
                  <a:txBody>
                    <a:bodyPr/>
                    <a:lstStyle/>
                    <a:p>
                      <a:pPr algn="l" fontAlgn="b"/>
                      <a:r>
                        <a:rPr lang="en-US" sz="1000" b="0" i="0" u="none" strike="noStrike">
                          <a:effectLst/>
                          <a:latin typeface="Arial"/>
                        </a:rPr>
                        <a:t>Critically reflect on safety guidelines, e.g., provision of a letter written by coach reflecting on safety concerns</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605">
                <a:tc vMerge="1">
                  <a:txBody>
                    <a:bodyPr/>
                    <a:lstStyle/>
                    <a:p>
                      <a:endParaRPr lang="en-US"/>
                    </a:p>
                  </a:txBody>
                  <a:tcPr/>
                </a:tc>
                <a:tc>
                  <a:txBody>
                    <a:bodyPr/>
                    <a:lstStyle/>
                    <a:p>
                      <a:pPr algn="l" fontAlgn="b"/>
                      <a:r>
                        <a:rPr lang="en-US" sz="1000" b="0" i="0" u="none" strike="noStrike">
                          <a:effectLst/>
                          <a:latin typeface="Arial"/>
                        </a:rPr>
                        <a:t>Certified first aid provider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220">
                <a:tc rowSpan="3">
                  <a:txBody>
                    <a:bodyPr/>
                    <a:lstStyle/>
                    <a:p>
                      <a:pPr algn="ctr" fontAlgn="ctr"/>
                      <a:r>
                        <a:rPr lang="en-US" sz="800" b="1" i="0" u="none" strike="noStrike">
                          <a:effectLst/>
                          <a:latin typeface="Arial"/>
                        </a:rPr>
                        <a:t>CSCP Standard for Core Certification</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Survey the practice site, e.g., use a safety checklist</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4128">
                <a:tc vMerge="1">
                  <a:txBody>
                    <a:bodyPr/>
                    <a:lstStyle/>
                    <a:p>
                      <a:endParaRPr lang="en-US"/>
                    </a:p>
                  </a:txBody>
                  <a:tcPr/>
                </a:tc>
                <a:tc>
                  <a:txBody>
                    <a:bodyPr/>
                    <a:lstStyle/>
                    <a:p>
                      <a:pPr algn="l" fontAlgn="b"/>
                      <a:r>
                        <a:rPr lang="en-US" sz="1000" b="0" i="0" u="none" strike="noStrike">
                          <a:effectLst/>
                          <a:latin typeface="Arial"/>
                        </a:rPr>
                        <a:t>Minimize risk to participants before and throughout the practice, e.g., ensure that required equipment is present and used correctly, participants are warned of potential hazards at beginning of practice</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2751">
                <a:tc vMerge="1">
                  <a:txBody>
                    <a:bodyPr/>
                    <a:lstStyle/>
                    <a:p>
                      <a:endParaRPr lang="en-US"/>
                    </a:p>
                  </a:txBody>
                  <a:tcPr/>
                </a:tc>
                <a:tc>
                  <a:txBody>
                    <a:bodyPr/>
                    <a:lstStyle/>
                    <a:p>
                      <a:pPr algn="l" fontAlgn="b"/>
                      <a:r>
                        <a:rPr lang="en-US" sz="1000" b="0" i="0" u="none" strike="noStrike">
                          <a:effectLst/>
                          <a:latin typeface="Arial"/>
                        </a:rPr>
                        <a:t>Present an Emergency Action Plan specific to the facility being used with all of the following critical elements</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1377">
                <a:tc rowSpan="4">
                  <a:txBody>
                    <a:bodyPr/>
                    <a:lstStyle/>
                    <a:p>
                      <a:pPr algn="ctr" fontAlgn="ctr"/>
                      <a:r>
                        <a:rPr lang="en-US" sz="800" b="1" i="0" u="none" strike="noStrike">
                          <a:effectLst/>
                          <a:latin typeface="Arial"/>
                        </a:rPr>
                        <a:t>Below Standard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Do not survey practice environment prior to practice</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1377">
                <a:tc vMerge="1">
                  <a:txBody>
                    <a:bodyPr/>
                    <a:lstStyle/>
                    <a:p>
                      <a:endParaRPr lang="en-US"/>
                    </a:p>
                  </a:txBody>
                  <a:tcPr/>
                </a:tc>
                <a:tc>
                  <a:txBody>
                    <a:bodyPr/>
                    <a:lstStyle/>
                    <a:p>
                      <a:pPr algn="l" fontAlgn="b"/>
                      <a:r>
                        <a:rPr lang="en-US" sz="1000" b="0" i="0" u="none" strike="noStrike">
                          <a:effectLst/>
                          <a:latin typeface="Arial"/>
                        </a:rPr>
                        <a:t>Obviously dangerous factors in the practice environment are not addressed</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990">
                <a:tc vMerge="1">
                  <a:txBody>
                    <a:bodyPr/>
                    <a:lstStyle/>
                    <a:p>
                      <a:endParaRPr lang="en-US"/>
                    </a:p>
                  </a:txBody>
                  <a:tcPr/>
                </a:tc>
                <a:tc>
                  <a:txBody>
                    <a:bodyPr/>
                    <a:lstStyle/>
                    <a:p>
                      <a:pPr algn="l" fontAlgn="b"/>
                      <a:r>
                        <a:rPr lang="en-US" sz="1000" b="0" i="0" u="none" strike="noStrike">
                          <a:effectLst/>
                          <a:latin typeface="Arial"/>
                        </a:rPr>
                        <a:t>Do not present an Emergency Action Plan</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2751">
                <a:tc vMerge="1">
                  <a:txBody>
                    <a:bodyPr/>
                    <a:lstStyle/>
                    <a:p>
                      <a:endParaRPr lang="en-US"/>
                    </a:p>
                  </a:txBody>
                  <a:tcPr/>
                </a:tc>
                <a:tc>
                  <a:txBody>
                    <a:bodyPr/>
                    <a:lstStyle/>
                    <a:p>
                      <a:pPr algn="l" fontAlgn="b"/>
                      <a:r>
                        <a:rPr lang="en-US" sz="1000" b="0" i="0" u="none" strike="noStrike" dirty="0">
                          <a:effectLst/>
                          <a:latin typeface="Arial"/>
                        </a:rPr>
                        <a:t>Emergency Action Plan is incomplete with only some (&lt;4) of the following critical elements</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6605">
                <a:tc gridSpan="2">
                  <a:txBody>
                    <a:bodyPr/>
                    <a:lstStyle/>
                    <a:p>
                      <a:pPr algn="r" fontAlgn="ctr"/>
                      <a:r>
                        <a:rPr lang="en-US" sz="800" b="1" i="0" u="none" strike="noStrike">
                          <a:effectLst/>
                          <a:latin typeface="Arial"/>
                        </a:rPr>
                        <a:t>Criterion Complete: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99"/>
                    </a:solidFill>
                  </a:tcPr>
                </a:tc>
                <a:tc hMerge="1">
                  <a:txBody>
                    <a:bodyPr/>
                    <a:lstStyle/>
                    <a:p>
                      <a:endParaRPr lang="en-US"/>
                    </a:p>
                  </a:txBody>
                  <a:tcPr/>
                </a:tc>
                <a:tc>
                  <a:txBody>
                    <a:bodyPr/>
                    <a:lstStyle/>
                    <a:p>
                      <a:pPr algn="r" fontAlgn="ctr"/>
                      <a:r>
                        <a:rPr lang="en-US" sz="800" b="1" i="0" u="none" strike="noStrike">
                          <a:effectLst/>
                          <a:latin typeface="Arial"/>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algn="r" fontAlgn="ctr"/>
                      <a:r>
                        <a:rPr lang="en-US" sz="800" b="1" i="0" u="none" strike="noStrike">
                          <a:effectLst/>
                          <a:latin typeface="Arial"/>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700" b="1" i="0" u="none" strike="noStrike" dirty="0">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24106978"/>
      </p:ext>
    </p:extLst>
  </p:cSld>
  <p:clrMapOvr>
    <a:masterClrMapping/>
  </p:clrMapOvr>
  <p:transition spd="slow">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620688"/>
          </a:xfrm>
        </p:spPr>
        <p:txBody>
          <a:bodyPr/>
          <a:lstStyle/>
          <a:p>
            <a:pPr algn="r"/>
            <a:r>
              <a:rPr lang="en-US" sz="1400" dirty="0" smtClean="0"/>
              <a:t>Tracking Evidences:</a:t>
            </a:r>
            <a:br>
              <a:rPr lang="en-US" sz="1400" dirty="0" smtClean="0"/>
            </a:br>
            <a:r>
              <a:rPr lang="en-US" sz="1400" dirty="0" smtClean="0"/>
              <a:t>Support Athletes in Training</a:t>
            </a:r>
            <a:endParaRPr lang="en-US" sz="1400" dirty="0"/>
          </a:p>
        </p:txBody>
      </p:sp>
      <p:graphicFrame>
        <p:nvGraphicFramePr>
          <p:cNvPr id="4" name="Table 3"/>
          <p:cNvGraphicFramePr>
            <a:graphicFrameLocks noGrp="1"/>
          </p:cNvGraphicFramePr>
          <p:nvPr>
            <p:extLst>
              <p:ext uri="{D42A27DB-BD31-4B8C-83A1-F6EECF244321}">
                <p14:modId xmlns:p14="http://schemas.microsoft.com/office/powerpoint/2010/main" val="2098733855"/>
              </p:ext>
            </p:extLst>
          </p:nvPr>
        </p:nvGraphicFramePr>
        <p:xfrm>
          <a:off x="107504" y="188640"/>
          <a:ext cx="6120680" cy="152400"/>
        </p:xfrm>
        <a:graphic>
          <a:graphicData uri="http://schemas.openxmlformats.org/drawingml/2006/table">
            <a:tbl>
              <a:tblPr/>
              <a:tblGrid>
                <a:gridCol w="6120680"/>
              </a:tblGrid>
              <a:tr h="136040">
                <a:tc>
                  <a:txBody>
                    <a:bodyPr/>
                    <a:lstStyle/>
                    <a:p>
                      <a:pPr algn="ctr" fontAlgn="ctr"/>
                      <a:r>
                        <a:rPr lang="en-US" sz="1000" b="1" i="0" u="none" strike="noStrike" dirty="0">
                          <a:effectLst/>
                          <a:latin typeface="Arial"/>
                        </a:rPr>
                        <a:t>Criterion: Implement an appropriately structured and organized practice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99"/>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28978829"/>
              </p:ext>
            </p:extLst>
          </p:nvPr>
        </p:nvGraphicFramePr>
        <p:xfrm>
          <a:off x="539552" y="692696"/>
          <a:ext cx="8208912" cy="5129648"/>
        </p:xfrm>
        <a:graphic>
          <a:graphicData uri="http://schemas.openxmlformats.org/drawingml/2006/table">
            <a:tbl>
              <a:tblPr/>
              <a:tblGrid>
                <a:gridCol w="1656184"/>
                <a:gridCol w="6552728"/>
              </a:tblGrid>
              <a:tr h="123813">
                <a:tc rowSpan="3">
                  <a:txBody>
                    <a:bodyPr/>
                    <a:lstStyle/>
                    <a:p>
                      <a:pPr algn="ctr" fontAlgn="ctr"/>
                      <a:r>
                        <a:rPr lang="en-US" sz="900" b="1" i="0" u="none" strike="noStrike">
                          <a:effectLst/>
                          <a:latin typeface="Arial"/>
                        </a:rPr>
                        <a:t>Highly Effective</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effectLst/>
                          <a:latin typeface="Arial"/>
                        </a:rPr>
                        <a:t>Meet “Above Standard” and:</a:t>
                      </a:r>
                    </a:p>
                  </a:txBody>
                  <a:tcPr marL="0" marR="0" marT="0" marB="0" anchor="b">
                    <a:lnL>
                      <a:noFill/>
                    </a:lnL>
                    <a:lnR>
                      <a:noFill/>
                    </a:lnR>
                    <a:lnT>
                      <a:noFill/>
                    </a:lnT>
                    <a:lnB>
                      <a:noFill/>
                    </a:lnB>
                  </a:tcPr>
                </a:tc>
              </a:tr>
              <a:tr h="178291">
                <a:tc vMerge="1">
                  <a:txBody>
                    <a:bodyPr/>
                    <a:lstStyle/>
                    <a:p>
                      <a:endParaRPr lang="en-US"/>
                    </a:p>
                  </a:txBody>
                  <a:tcPr/>
                </a:tc>
                <a:tc>
                  <a:txBody>
                    <a:bodyPr/>
                    <a:lstStyle/>
                    <a:p>
                      <a:pPr algn="l" fontAlgn="b"/>
                      <a:r>
                        <a:rPr lang="en-US" sz="900" b="0" i="0" u="none" strike="noStrike">
                          <a:effectLst/>
                          <a:latin typeface="Arial"/>
                        </a:rPr>
                        <a:t>Adapt practice activities to increase challenge or to ensure optimal learning opportunities </a:t>
                      </a:r>
                    </a:p>
                  </a:txBody>
                  <a:tcPr marL="0" marR="0" marT="0" marB="0" anchor="b">
                    <a:lnL>
                      <a:noFill/>
                    </a:lnL>
                    <a:lnR>
                      <a:noFill/>
                    </a:lnR>
                    <a:lnT>
                      <a:noFill/>
                    </a:lnT>
                    <a:lnB>
                      <a:noFill/>
                    </a:lnB>
                  </a:tcPr>
                </a:tc>
              </a:tr>
              <a:tr h="189846">
                <a:tc vMerge="1">
                  <a:txBody>
                    <a:bodyPr/>
                    <a:lstStyle/>
                    <a:p>
                      <a:endParaRPr lang="en-US"/>
                    </a:p>
                  </a:txBody>
                  <a:tcPr/>
                </a:tc>
                <a:tc>
                  <a:txBody>
                    <a:bodyPr/>
                    <a:lstStyle/>
                    <a:p>
                      <a:pPr algn="l" fontAlgn="b"/>
                      <a:r>
                        <a:rPr lang="en-US" sz="900" b="0" i="0" u="none" strike="noStrike">
                          <a:effectLst/>
                          <a:latin typeface="Arial"/>
                        </a:rPr>
                        <a:t>Adjust the practice parameters (time, space), player roles, and training environment to elicit a specific technical or tactical training response</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r h="99051">
                <a:tc rowSpan="5">
                  <a:txBody>
                    <a:bodyPr/>
                    <a:lstStyle/>
                    <a:p>
                      <a:pPr algn="ctr" fontAlgn="ctr"/>
                      <a:r>
                        <a:rPr lang="en-US" sz="900" b="1" i="0" u="none" strike="noStrike">
                          <a:effectLst/>
                          <a:latin typeface="Arial"/>
                        </a:rPr>
                        <a:t>Above Standard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effectLst/>
                          <a:latin typeface="Arial"/>
                        </a:rPr>
                        <a:t>Meet “Standard for Core Certification” and:</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r h="178291">
                <a:tc vMerge="1">
                  <a:txBody>
                    <a:bodyPr/>
                    <a:lstStyle/>
                    <a:p>
                      <a:endParaRPr lang="en-US"/>
                    </a:p>
                  </a:txBody>
                  <a:tcPr/>
                </a:tc>
                <a:tc>
                  <a:txBody>
                    <a:bodyPr/>
                    <a:lstStyle/>
                    <a:p>
                      <a:pPr algn="l" fontAlgn="b"/>
                      <a:r>
                        <a:rPr lang="en-US" sz="900" b="0" i="0" u="none" strike="noStrike">
                          <a:effectLst/>
                          <a:latin typeface="Arial"/>
                        </a:rPr>
                        <a:t>Modify practice activities to deal with context-specific circumstances or logistics (e.g., weather, timing, resources)</a:t>
                      </a:r>
                    </a:p>
                  </a:txBody>
                  <a:tcPr marL="0" marR="0" marT="0" marB="0" anchor="b">
                    <a:lnL>
                      <a:noFill/>
                    </a:lnL>
                    <a:lnR>
                      <a:noFill/>
                    </a:lnR>
                    <a:lnT>
                      <a:noFill/>
                    </a:lnT>
                    <a:lnB>
                      <a:noFill/>
                    </a:lnB>
                  </a:tcPr>
                </a:tc>
              </a:tr>
              <a:tr h="356580">
                <a:tc vMerge="1">
                  <a:txBody>
                    <a:bodyPr/>
                    <a:lstStyle/>
                    <a:p>
                      <a:endParaRPr lang="en-US"/>
                    </a:p>
                  </a:txBody>
                  <a:tcPr/>
                </a:tc>
                <a:tc>
                  <a:txBody>
                    <a:bodyPr/>
                    <a:lstStyle/>
                    <a:p>
                      <a:pPr algn="l" fontAlgn="b"/>
                      <a:r>
                        <a:rPr lang="en-US" sz="900" b="0" i="0" u="none" strike="noStrike">
                          <a:effectLst/>
                          <a:latin typeface="Arial"/>
                        </a:rPr>
                        <a:t>Sequence activities to enhance learning or specific training effects – sequencing refers to the timing of practice activities within the practice. For example, the sequence of the activity provides a progression that builds towards execution under realistic competitive situations</a:t>
                      </a:r>
                    </a:p>
                  </a:txBody>
                  <a:tcPr marL="0" marR="0" marT="0" marB="0" anchor="b">
                    <a:lnL>
                      <a:noFill/>
                    </a:lnL>
                    <a:lnR>
                      <a:noFill/>
                    </a:lnR>
                    <a:lnT>
                      <a:noFill/>
                    </a:lnT>
                    <a:lnB>
                      <a:noFill/>
                    </a:lnB>
                  </a:tcPr>
                </a:tc>
              </a:tr>
              <a:tr h="115559">
                <a:tc vMerge="1">
                  <a:txBody>
                    <a:bodyPr/>
                    <a:lstStyle/>
                    <a:p>
                      <a:endParaRPr lang="en-US"/>
                    </a:p>
                  </a:txBody>
                  <a:tcPr/>
                </a:tc>
                <a:tc>
                  <a:txBody>
                    <a:bodyPr/>
                    <a:lstStyle/>
                    <a:p>
                      <a:pPr algn="l" fontAlgn="b"/>
                      <a:r>
                        <a:rPr lang="en-US" sz="900" b="0" i="0" u="none" strike="noStrike">
                          <a:effectLst/>
                          <a:latin typeface="Arial"/>
                        </a:rPr>
                        <a:t>Make adjustments to practice based on an analysis of athlete performance</a:t>
                      </a:r>
                    </a:p>
                  </a:txBody>
                  <a:tcPr marL="0" marR="0" marT="0" marB="0" anchor="b">
                    <a:lnL>
                      <a:noFill/>
                    </a:lnL>
                    <a:lnR>
                      <a:noFill/>
                    </a:lnR>
                    <a:lnT>
                      <a:noFill/>
                    </a:lnT>
                    <a:lnB>
                      <a:noFill/>
                    </a:lnB>
                  </a:tcPr>
                </a:tc>
              </a:tr>
              <a:tr h="178291">
                <a:tc vMerge="1">
                  <a:txBody>
                    <a:bodyPr/>
                    <a:lstStyle/>
                    <a:p>
                      <a:endParaRPr lang="en-US"/>
                    </a:p>
                  </a:txBody>
                  <a:tcPr/>
                </a:tc>
                <a:tc>
                  <a:txBody>
                    <a:bodyPr/>
                    <a:lstStyle/>
                    <a:p>
                      <a:pPr algn="l" fontAlgn="b"/>
                      <a:r>
                        <a:rPr lang="en-US" sz="900" b="0" i="0" u="none" strike="noStrike">
                          <a:effectLst/>
                          <a:latin typeface="Arial"/>
                        </a:rPr>
                        <a:t>Implement a variety of options for adapting the practice to ensure adequate learning</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r h="115559">
                <a:tc rowSpan="11">
                  <a:txBody>
                    <a:bodyPr/>
                    <a:lstStyle/>
                    <a:p>
                      <a:pPr algn="ctr" fontAlgn="ctr"/>
                      <a:r>
                        <a:rPr lang="en-US" sz="900" b="1" i="0" u="none" strike="noStrike">
                          <a:effectLst/>
                          <a:latin typeface="Arial"/>
                        </a:rPr>
                        <a:t>CSCP Standard for Core Certification</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effectLst/>
                          <a:latin typeface="Arial"/>
                        </a:rPr>
                        <a:t>Present a practice plan for the practice that is being implemented</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r h="178291">
                <a:tc vMerge="1">
                  <a:txBody>
                    <a:bodyPr/>
                    <a:lstStyle/>
                    <a:p>
                      <a:endParaRPr lang="en-US"/>
                    </a:p>
                  </a:txBody>
                  <a:tcPr/>
                </a:tc>
                <a:tc>
                  <a:txBody>
                    <a:bodyPr/>
                    <a:lstStyle/>
                    <a:p>
                      <a:pPr algn="l" fontAlgn="b"/>
                      <a:r>
                        <a:rPr lang="en-US" sz="900" b="0" i="0" u="none" strike="noStrike">
                          <a:effectLst/>
                          <a:latin typeface="Arial"/>
                        </a:rPr>
                        <a:t>Ensure main practice segments are evident and include: introduction, warm-up, main part, cool-down, and conclusion</a:t>
                      </a:r>
                    </a:p>
                  </a:txBody>
                  <a:tcPr marL="0" marR="0" marT="0" marB="0" anchor="b">
                    <a:lnL>
                      <a:noFill/>
                    </a:lnL>
                    <a:lnR>
                      <a:noFill/>
                    </a:lnR>
                    <a:lnT>
                      <a:noFill/>
                    </a:lnT>
                    <a:lnB>
                      <a:noFill/>
                    </a:lnB>
                  </a:tcPr>
                </a:tc>
              </a:tr>
              <a:tr h="115559">
                <a:tc vMerge="1">
                  <a:txBody>
                    <a:bodyPr/>
                    <a:lstStyle/>
                    <a:p>
                      <a:endParaRPr lang="en-US"/>
                    </a:p>
                  </a:txBody>
                  <a:tcPr/>
                </a:tc>
                <a:tc>
                  <a:txBody>
                    <a:bodyPr/>
                    <a:lstStyle/>
                    <a:p>
                      <a:pPr algn="l" fontAlgn="b"/>
                      <a:r>
                        <a:rPr lang="en-US" sz="900" b="0" i="0" u="none" strike="noStrike">
                          <a:effectLst/>
                          <a:latin typeface="Arial"/>
                        </a:rPr>
                        <a:t>Coach clearly communicates session and learning objectives.</a:t>
                      </a:r>
                    </a:p>
                  </a:txBody>
                  <a:tcPr marL="0" marR="0" marT="0" marB="0" anchor="b">
                    <a:lnL>
                      <a:noFill/>
                    </a:lnL>
                    <a:lnR>
                      <a:noFill/>
                    </a:lnR>
                    <a:lnT>
                      <a:noFill/>
                    </a:lnT>
                    <a:lnB>
                      <a:noFill/>
                    </a:lnB>
                  </a:tcPr>
                </a:tc>
              </a:tr>
              <a:tr h="115559">
                <a:tc vMerge="1">
                  <a:txBody>
                    <a:bodyPr/>
                    <a:lstStyle/>
                    <a:p>
                      <a:endParaRPr lang="en-US"/>
                    </a:p>
                  </a:txBody>
                  <a:tcPr/>
                </a:tc>
                <a:tc>
                  <a:txBody>
                    <a:bodyPr/>
                    <a:lstStyle/>
                    <a:p>
                      <a:pPr algn="l" fontAlgn="b"/>
                      <a:r>
                        <a:rPr lang="en-US" sz="900" b="0" i="0" u="none" strike="noStrike">
                          <a:effectLst/>
                          <a:latin typeface="Arial"/>
                        </a:rPr>
                        <a:t>Ensure equipment is available and ready to use</a:t>
                      </a:r>
                    </a:p>
                  </a:txBody>
                  <a:tcPr marL="0" marR="0" marT="0" marB="0" anchor="b">
                    <a:lnL>
                      <a:noFill/>
                    </a:lnL>
                    <a:lnR>
                      <a:noFill/>
                    </a:lnR>
                    <a:lnT>
                      <a:noFill/>
                    </a:lnT>
                    <a:lnB>
                      <a:noFill/>
                    </a:lnB>
                  </a:tcPr>
                </a:tc>
              </a:tr>
              <a:tr h="115559">
                <a:tc vMerge="1">
                  <a:txBody>
                    <a:bodyPr/>
                    <a:lstStyle/>
                    <a:p>
                      <a:endParaRPr lang="en-US"/>
                    </a:p>
                  </a:txBody>
                  <a:tcPr/>
                </a:tc>
                <a:tc>
                  <a:txBody>
                    <a:bodyPr/>
                    <a:lstStyle/>
                    <a:p>
                      <a:pPr algn="l" fontAlgn="b"/>
                      <a:r>
                        <a:rPr lang="en-US" sz="900" b="0" i="0" u="none" strike="noStrike">
                          <a:effectLst/>
                          <a:latin typeface="Arial"/>
                        </a:rPr>
                        <a:t>Provide breaks for appropriate recovery and hydration</a:t>
                      </a:r>
                    </a:p>
                  </a:txBody>
                  <a:tcPr marL="0" marR="0" marT="0" marB="0" anchor="b">
                    <a:lnL>
                      <a:noFill/>
                    </a:lnL>
                    <a:lnR>
                      <a:noFill/>
                    </a:lnR>
                    <a:lnT>
                      <a:noFill/>
                    </a:lnT>
                    <a:lnB>
                      <a:noFill/>
                    </a:lnB>
                  </a:tcPr>
                </a:tc>
              </a:tr>
              <a:tr h="115559">
                <a:tc vMerge="1">
                  <a:txBody>
                    <a:bodyPr/>
                    <a:lstStyle/>
                    <a:p>
                      <a:endParaRPr lang="en-US"/>
                    </a:p>
                  </a:txBody>
                  <a:tcPr/>
                </a:tc>
                <a:tc>
                  <a:txBody>
                    <a:bodyPr/>
                    <a:lstStyle/>
                    <a:p>
                      <a:pPr algn="l" fontAlgn="b"/>
                      <a:r>
                        <a:rPr lang="en-US" sz="900" b="0" i="0" u="none" strike="noStrike">
                          <a:effectLst/>
                          <a:latin typeface="Arial"/>
                        </a:rPr>
                        <a:t>Greet athletes as they arrive at practice</a:t>
                      </a:r>
                    </a:p>
                  </a:txBody>
                  <a:tcPr marL="0" marR="0" marT="0" marB="0" anchor="b">
                    <a:lnL>
                      <a:noFill/>
                    </a:lnL>
                    <a:lnR>
                      <a:noFill/>
                    </a:lnR>
                    <a:lnT>
                      <a:noFill/>
                    </a:lnT>
                    <a:lnB>
                      <a:noFill/>
                    </a:lnB>
                  </a:tcPr>
                </a:tc>
              </a:tr>
              <a:tr h="115559">
                <a:tc vMerge="1">
                  <a:txBody>
                    <a:bodyPr/>
                    <a:lstStyle/>
                    <a:p>
                      <a:endParaRPr lang="en-US"/>
                    </a:p>
                  </a:txBody>
                  <a:tcPr/>
                </a:tc>
                <a:tc>
                  <a:txBody>
                    <a:bodyPr/>
                    <a:lstStyle/>
                    <a:p>
                      <a:pPr algn="l" fontAlgn="b"/>
                      <a:r>
                        <a:rPr lang="en-US" sz="900" b="0" i="0" u="none" strike="noStrike">
                          <a:effectLst/>
                          <a:latin typeface="Arial"/>
                        </a:rPr>
                        <a:t>Dress appropriately for active coaching</a:t>
                      </a:r>
                    </a:p>
                  </a:txBody>
                  <a:tcPr marL="0" marR="0" marT="0" marB="0" anchor="b">
                    <a:lnL>
                      <a:noFill/>
                    </a:lnL>
                    <a:lnR>
                      <a:noFill/>
                    </a:lnR>
                    <a:lnT>
                      <a:noFill/>
                    </a:lnT>
                    <a:lnB>
                      <a:noFill/>
                    </a:lnB>
                  </a:tcPr>
                </a:tc>
              </a:tr>
              <a:tr h="107304">
                <a:tc vMerge="1">
                  <a:txBody>
                    <a:bodyPr/>
                    <a:lstStyle/>
                    <a:p>
                      <a:endParaRPr lang="en-US"/>
                    </a:p>
                  </a:txBody>
                  <a:tcPr/>
                </a:tc>
                <a:tc>
                  <a:txBody>
                    <a:bodyPr/>
                    <a:lstStyle/>
                    <a:p>
                      <a:pPr algn="l" fontAlgn="b"/>
                      <a:r>
                        <a:rPr lang="en-US" sz="900" b="0" i="0" u="none" strike="noStrike">
                          <a:effectLst/>
                          <a:latin typeface="Arial"/>
                        </a:rPr>
                        <a:t>Activities are appropriate for the level of the athlete and their LTAD stage.</a:t>
                      </a:r>
                    </a:p>
                  </a:txBody>
                  <a:tcPr marL="0" marR="0" marT="0" marB="0" anchor="b">
                    <a:lnL>
                      <a:noFill/>
                    </a:lnL>
                    <a:lnR>
                      <a:noFill/>
                    </a:lnR>
                    <a:lnT>
                      <a:noFill/>
                    </a:lnT>
                    <a:lnB>
                      <a:noFill/>
                    </a:lnB>
                  </a:tcPr>
                </a:tc>
              </a:tr>
              <a:tr h="178291">
                <a:tc vMerge="1">
                  <a:txBody>
                    <a:bodyPr/>
                    <a:lstStyle/>
                    <a:p>
                      <a:endParaRPr lang="en-US"/>
                    </a:p>
                  </a:txBody>
                  <a:tcPr/>
                </a:tc>
                <a:tc>
                  <a:txBody>
                    <a:bodyPr/>
                    <a:lstStyle/>
                    <a:p>
                      <a:pPr algn="l" fontAlgn="b"/>
                      <a:r>
                        <a:rPr lang="en-US" sz="900" b="0" i="0" u="none" strike="noStrike">
                          <a:effectLst/>
                          <a:latin typeface="Arial"/>
                        </a:rPr>
                        <a:t>Maximize practice time: ensure participants have appropriate transition, duration, and waiting times: </a:t>
                      </a:r>
                    </a:p>
                  </a:txBody>
                  <a:tcPr marL="0" marR="0" marT="0" marB="0" anchor="b">
                    <a:lnL>
                      <a:noFill/>
                    </a:lnL>
                    <a:lnR>
                      <a:noFill/>
                    </a:lnR>
                    <a:lnT>
                      <a:noFill/>
                    </a:lnT>
                    <a:lnB>
                      <a:noFill/>
                    </a:lnB>
                  </a:tcPr>
                </a:tc>
              </a:tr>
              <a:tr h="178291">
                <a:tc vMerge="1">
                  <a:txBody>
                    <a:bodyPr/>
                    <a:lstStyle/>
                    <a:p>
                      <a:endParaRPr lang="en-US"/>
                    </a:p>
                  </a:txBody>
                  <a:tcPr/>
                </a:tc>
                <a:tc>
                  <a:txBody>
                    <a:bodyPr/>
                    <a:lstStyle/>
                    <a:p>
                      <a:pPr algn="l" fontAlgn="b"/>
                      <a:r>
                        <a:rPr lang="en-US" sz="900" b="0" i="0" u="none" strike="noStrike" dirty="0">
                          <a:effectLst/>
                          <a:latin typeface="Arial"/>
                        </a:rPr>
                        <a:t>o  Practice demonstrates a clear timeline for activities so that activity time is maximized</a:t>
                      </a:r>
                    </a:p>
                  </a:txBody>
                  <a:tcPr marL="89843" marR="0" marT="0" marB="0" anchor="b">
                    <a:lnL>
                      <a:noFill/>
                    </a:lnL>
                    <a:lnR>
                      <a:noFill/>
                    </a:lnR>
                    <a:lnT>
                      <a:noFill/>
                    </a:lnT>
                    <a:lnB>
                      <a:noFill/>
                    </a:lnB>
                  </a:tcPr>
                </a:tc>
              </a:tr>
              <a:tr h="178291">
                <a:tc vMerge="1">
                  <a:txBody>
                    <a:bodyPr/>
                    <a:lstStyle/>
                    <a:p>
                      <a:endParaRPr lang="en-US"/>
                    </a:p>
                  </a:txBody>
                  <a:tcPr/>
                </a:tc>
                <a:tc>
                  <a:txBody>
                    <a:bodyPr/>
                    <a:lstStyle/>
                    <a:p>
                      <a:pPr algn="l" fontAlgn="b"/>
                      <a:r>
                        <a:rPr lang="en-US" sz="900" b="0" i="0" u="none" strike="noStrike">
                          <a:effectLst/>
                          <a:latin typeface="Arial"/>
                        </a:rPr>
                        <a:t>o  Participants are actively engaged in performance and learning objectives - cognitive, physical, etc.</a:t>
                      </a:r>
                    </a:p>
                  </a:txBody>
                  <a:tcPr marL="89843" marR="0" marT="0" marB="0" anchor="b">
                    <a:lnL>
                      <a:noFill/>
                    </a:lnL>
                    <a:lnR>
                      <a:noFill/>
                    </a:lnR>
                    <a:lnT>
                      <a:noFill/>
                    </a:lnT>
                    <a:lnB w="12700" cap="flat" cmpd="sng" algn="ctr">
                      <a:solidFill>
                        <a:srgbClr val="000000"/>
                      </a:solidFill>
                      <a:prstDash val="solid"/>
                      <a:round/>
                      <a:headEnd type="none" w="med" len="med"/>
                      <a:tailEnd type="none" w="med" len="med"/>
                    </a:lnB>
                  </a:tcPr>
                </a:tc>
              </a:tr>
              <a:tr h="178291">
                <a:tc rowSpan="10">
                  <a:txBody>
                    <a:bodyPr/>
                    <a:lstStyle/>
                    <a:p>
                      <a:pPr algn="ctr" fontAlgn="ctr"/>
                      <a:r>
                        <a:rPr lang="en-US" sz="900" b="1" i="0" u="none" strike="noStrike" dirty="0">
                          <a:effectLst/>
                          <a:latin typeface="Arial"/>
                        </a:rPr>
                        <a:t>Below Standard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effectLst/>
                          <a:latin typeface="Arial"/>
                        </a:rPr>
                        <a:t>Do not provide a clear structure to the practice as demonstrated by the following elements: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r h="107304">
                <a:tc vMerge="1">
                  <a:txBody>
                    <a:bodyPr/>
                    <a:lstStyle/>
                    <a:p>
                      <a:endParaRPr lang="en-US"/>
                    </a:p>
                  </a:txBody>
                  <a:tcPr/>
                </a:tc>
                <a:tc>
                  <a:txBody>
                    <a:bodyPr/>
                    <a:lstStyle/>
                    <a:p>
                      <a:pPr algn="l" fontAlgn="b"/>
                      <a:r>
                        <a:rPr lang="en-US" sz="900" b="0" i="0" u="none" strike="noStrike">
                          <a:effectLst/>
                          <a:latin typeface="Arial"/>
                        </a:rPr>
                        <a:t>o  No practice plan is provided</a:t>
                      </a:r>
                    </a:p>
                  </a:txBody>
                  <a:tcPr marL="89843" marR="0" marT="0" marB="0" anchor="b">
                    <a:lnL>
                      <a:noFill/>
                    </a:lnL>
                    <a:lnR>
                      <a:noFill/>
                    </a:lnR>
                    <a:lnT>
                      <a:noFill/>
                    </a:lnT>
                    <a:lnB>
                      <a:noFill/>
                    </a:lnB>
                  </a:tcPr>
                </a:tc>
              </a:tr>
              <a:tr h="115559">
                <a:tc vMerge="1">
                  <a:txBody>
                    <a:bodyPr/>
                    <a:lstStyle/>
                    <a:p>
                      <a:endParaRPr lang="en-US"/>
                    </a:p>
                  </a:txBody>
                  <a:tcPr/>
                </a:tc>
                <a:tc>
                  <a:txBody>
                    <a:bodyPr/>
                    <a:lstStyle/>
                    <a:p>
                      <a:pPr algn="l" fontAlgn="b"/>
                      <a:r>
                        <a:rPr lang="en-US" sz="900" b="0" i="0" u="none" strike="noStrike">
                          <a:effectLst/>
                          <a:latin typeface="Arial"/>
                        </a:rPr>
                        <a:t>o  Practice goal is not clearly identified </a:t>
                      </a:r>
                    </a:p>
                  </a:txBody>
                  <a:tcPr marL="89843" marR="0" marT="0" marB="0" anchor="b">
                    <a:lnL>
                      <a:noFill/>
                    </a:lnL>
                    <a:lnR>
                      <a:noFill/>
                    </a:lnR>
                    <a:lnT>
                      <a:noFill/>
                    </a:lnT>
                    <a:lnB>
                      <a:noFill/>
                    </a:lnB>
                  </a:tcPr>
                </a:tc>
              </a:tr>
              <a:tr h="267436">
                <a:tc vMerge="1">
                  <a:txBody>
                    <a:bodyPr/>
                    <a:lstStyle/>
                    <a:p>
                      <a:endParaRPr lang="en-US"/>
                    </a:p>
                  </a:txBody>
                  <a:tcPr/>
                </a:tc>
                <a:tc>
                  <a:txBody>
                    <a:bodyPr/>
                    <a:lstStyle/>
                    <a:p>
                      <a:pPr algn="l" fontAlgn="b"/>
                      <a:r>
                        <a:rPr lang="en-US" sz="900" b="0" i="0" u="none" strike="noStrike">
                          <a:effectLst/>
                          <a:latin typeface="Arial"/>
                        </a:rPr>
                        <a:t>o  No warm-up is provided or inappropriate warm-up activities are used. E.g., inappropriate warm-up activities may include implementation of high intensity activities prior to progressive lower intensity activities.</a:t>
                      </a:r>
                    </a:p>
                  </a:txBody>
                  <a:tcPr marL="89843" marR="0" marT="0" marB="0" anchor="b">
                    <a:lnL>
                      <a:noFill/>
                    </a:lnL>
                    <a:lnR>
                      <a:noFill/>
                    </a:lnR>
                    <a:lnT>
                      <a:noFill/>
                    </a:lnT>
                    <a:lnB>
                      <a:noFill/>
                    </a:lnB>
                  </a:tcPr>
                </a:tc>
              </a:tr>
              <a:tr h="115559">
                <a:tc vMerge="1">
                  <a:txBody>
                    <a:bodyPr/>
                    <a:lstStyle/>
                    <a:p>
                      <a:endParaRPr lang="en-US"/>
                    </a:p>
                  </a:txBody>
                  <a:tcPr/>
                </a:tc>
                <a:tc>
                  <a:txBody>
                    <a:bodyPr/>
                    <a:lstStyle/>
                    <a:p>
                      <a:pPr algn="l" fontAlgn="b"/>
                      <a:r>
                        <a:rPr lang="en-US" sz="900" b="0" i="0" u="none" strike="noStrike">
                          <a:effectLst/>
                          <a:latin typeface="Arial"/>
                        </a:rPr>
                        <a:t>o  Delivery of practice does not match practice plan</a:t>
                      </a:r>
                    </a:p>
                  </a:txBody>
                  <a:tcPr marL="89843" marR="0" marT="0" marB="0" anchor="b">
                    <a:lnL>
                      <a:noFill/>
                    </a:lnL>
                    <a:lnR>
                      <a:noFill/>
                    </a:lnR>
                    <a:lnT>
                      <a:noFill/>
                    </a:lnT>
                    <a:lnB>
                      <a:noFill/>
                    </a:lnB>
                  </a:tcPr>
                </a:tc>
              </a:tr>
              <a:tr h="115559">
                <a:tc vMerge="1">
                  <a:txBody>
                    <a:bodyPr/>
                    <a:lstStyle/>
                    <a:p>
                      <a:endParaRPr lang="en-US"/>
                    </a:p>
                  </a:txBody>
                  <a:tcPr/>
                </a:tc>
                <a:tc>
                  <a:txBody>
                    <a:bodyPr/>
                    <a:lstStyle/>
                    <a:p>
                      <a:pPr algn="l" fontAlgn="b"/>
                      <a:r>
                        <a:rPr lang="en-US" sz="900" b="0" i="0" u="none" strike="noStrike">
                          <a:effectLst/>
                          <a:latin typeface="Arial"/>
                        </a:rPr>
                        <a:t>o  No cool-down is provided</a:t>
                      </a:r>
                    </a:p>
                  </a:txBody>
                  <a:tcPr marL="89843" marR="0" marT="0" marB="0" anchor="b">
                    <a:lnL>
                      <a:noFill/>
                    </a:lnL>
                    <a:lnR>
                      <a:noFill/>
                    </a:lnR>
                    <a:lnT>
                      <a:noFill/>
                    </a:lnT>
                    <a:lnB>
                      <a:noFill/>
                    </a:lnB>
                  </a:tcPr>
                </a:tc>
              </a:tr>
              <a:tr h="115559">
                <a:tc vMerge="1">
                  <a:txBody>
                    <a:bodyPr/>
                    <a:lstStyle/>
                    <a:p>
                      <a:endParaRPr lang="en-US"/>
                    </a:p>
                  </a:txBody>
                  <a:tcPr/>
                </a:tc>
                <a:tc>
                  <a:txBody>
                    <a:bodyPr/>
                    <a:lstStyle/>
                    <a:p>
                      <a:pPr algn="l" fontAlgn="b"/>
                      <a:r>
                        <a:rPr lang="en-US" sz="900" b="0" i="0" u="none" strike="noStrike">
                          <a:effectLst/>
                          <a:latin typeface="Arial"/>
                        </a:rPr>
                        <a:t>Do not ensure equipment is ready</a:t>
                      </a:r>
                    </a:p>
                  </a:txBody>
                  <a:tcPr marL="0" marR="0" marT="0" marB="0" anchor="b">
                    <a:lnL>
                      <a:noFill/>
                    </a:lnL>
                    <a:lnR>
                      <a:noFill/>
                    </a:lnR>
                    <a:lnT>
                      <a:noFill/>
                    </a:lnT>
                    <a:lnB>
                      <a:noFill/>
                    </a:lnB>
                  </a:tcPr>
                </a:tc>
              </a:tr>
              <a:tr h="115559">
                <a:tc vMerge="1">
                  <a:txBody>
                    <a:bodyPr/>
                    <a:lstStyle/>
                    <a:p>
                      <a:endParaRPr lang="en-US"/>
                    </a:p>
                  </a:txBody>
                  <a:tcPr/>
                </a:tc>
                <a:tc>
                  <a:txBody>
                    <a:bodyPr/>
                    <a:lstStyle/>
                    <a:p>
                      <a:pPr algn="l" fontAlgn="b"/>
                      <a:r>
                        <a:rPr lang="en-US" sz="900" b="0" i="0" u="none" strike="noStrike" dirty="0">
                          <a:effectLst/>
                          <a:latin typeface="Arial"/>
                        </a:rPr>
                        <a:t>Do not provide breaks for recovery and hydration</a:t>
                      </a:r>
                    </a:p>
                  </a:txBody>
                  <a:tcPr marL="0" marR="0" marT="0" marB="0" anchor="b">
                    <a:lnL>
                      <a:noFill/>
                    </a:lnL>
                    <a:lnR>
                      <a:noFill/>
                    </a:lnR>
                    <a:lnT>
                      <a:noFill/>
                    </a:lnT>
                    <a:lnB>
                      <a:noFill/>
                    </a:lnB>
                  </a:tcPr>
                </a:tc>
              </a:tr>
              <a:tr h="115559">
                <a:tc vMerge="1">
                  <a:txBody>
                    <a:bodyPr/>
                    <a:lstStyle/>
                    <a:p>
                      <a:endParaRPr lang="en-US"/>
                    </a:p>
                  </a:txBody>
                  <a:tcPr/>
                </a:tc>
                <a:tc>
                  <a:txBody>
                    <a:bodyPr/>
                    <a:lstStyle/>
                    <a:p>
                      <a:pPr algn="l" fontAlgn="b"/>
                      <a:r>
                        <a:rPr lang="en-US" sz="900" b="0" i="0" u="none" strike="noStrike">
                          <a:effectLst/>
                          <a:latin typeface="Arial"/>
                        </a:rPr>
                        <a:t>Dress inappropriately for active coaching</a:t>
                      </a:r>
                    </a:p>
                  </a:txBody>
                  <a:tcPr marL="0" marR="0" marT="0" marB="0" anchor="b">
                    <a:lnL>
                      <a:noFill/>
                    </a:lnL>
                    <a:lnR>
                      <a:noFill/>
                    </a:lnR>
                    <a:lnT>
                      <a:noFill/>
                    </a:lnT>
                    <a:lnB>
                      <a:noFill/>
                    </a:lnB>
                  </a:tcPr>
                </a:tc>
              </a:tr>
              <a:tr h="356580">
                <a:tc vMerge="1">
                  <a:txBody>
                    <a:bodyPr/>
                    <a:lstStyle/>
                    <a:p>
                      <a:endParaRPr lang="en-US"/>
                    </a:p>
                  </a:txBody>
                  <a:tcPr/>
                </a:tc>
                <a:tc>
                  <a:txBody>
                    <a:bodyPr/>
                    <a:lstStyle/>
                    <a:p>
                      <a:pPr algn="l" fontAlgn="b"/>
                      <a:r>
                        <a:rPr lang="en-US" sz="900" b="0" i="0" u="none" strike="noStrike" dirty="0">
                          <a:effectLst/>
                          <a:latin typeface="Arial"/>
                        </a:rPr>
                        <a:t>Provide inappropriate duration of practice activities, e.g., activities are so short that there is not enough time to learn or practice; activities are so long that participants become fatigued and de-motivated; there is more waiting time than engagement time for participants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77597588"/>
      </p:ext>
    </p:extLst>
  </p:cSld>
  <p:clrMapOvr>
    <a:masterClrMapping/>
  </p:clrMapOvr>
  <p:transition spd="slow">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772400" cy="648072"/>
          </a:xfrm>
        </p:spPr>
        <p:txBody>
          <a:bodyPr/>
          <a:lstStyle/>
          <a:p>
            <a:pPr algn="r"/>
            <a:r>
              <a:rPr lang="en-US" sz="1400" dirty="0" smtClean="0"/>
              <a:t>Tracking Evidences:</a:t>
            </a:r>
            <a:br>
              <a:rPr lang="en-US" sz="1400" dirty="0" smtClean="0"/>
            </a:br>
            <a:r>
              <a:rPr lang="en-US" sz="1400" dirty="0" smtClean="0"/>
              <a:t>Support Athletes in Training</a:t>
            </a:r>
            <a:endParaRPr 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2079851476"/>
              </p:ext>
            </p:extLst>
          </p:nvPr>
        </p:nvGraphicFramePr>
        <p:xfrm>
          <a:off x="395536" y="404664"/>
          <a:ext cx="4678288" cy="152400"/>
        </p:xfrm>
        <a:graphic>
          <a:graphicData uri="http://schemas.openxmlformats.org/drawingml/2006/table">
            <a:tbl>
              <a:tblPr/>
              <a:tblGrid>
                <a:gridCol w="4678288"/>
              </a:tblGrid>
              <a:tr h="136040">
                <a:tc>
                  <a:txBody>
                    <a:bodyPr/>
                    <a:lstStyle/>
                    <a:p>
                      <a:pPr algn="ctr" fontAlgn="ctr"/>
                      <a:r>
                        <a:rPr lang="en-US" sz="1000" b="1" i="0" u="none" strike="noStrike" dirty="0">
                          <a:effectLst/>
                          <a:latin typeface="Arial"/>
                        </a:rPr>
                        <a:t>Criterion: Make interventions that promote learning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99"/>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160375086"/>
              </p:ext>
            </p:extLst>
          </p:nvPr>
        </p:nvGraphicFramePr>
        <p:xfrm>
          <a:off x="323528" y="620688"/>
          <a:ext cx="8568952" cy="5185784"/>
        </p:xfrm>
        <a:graphic>
          <a:graphicData uri="http://schemas.openxmlformats.org/drawingml/2006/table">
            <a:tbl>
              <a:tblPr/>
              <a:tblGrid>
                <a:gridCol w="1368152"/>
                <a:gridCol w="7200800"/>
              </a:tblGrid>
              <a:tr h="132475">
                <a:tc rowSpan="5">
                  <a:txBody>
                    <a:bodyPr/>
                    <a:lstStyle/>
                    <a:p>
                      <a:pPr algn="ctr" fontAlgn="ctr"/>
                      <a:r>
                        <a:rPr lang="en-US" sz="900" b="1" i="0" u="none" strike="noStrike" dirty="0">
                          <a:effectLst/>
                          <a:latin typeface="Arial"/>
                        </a:rPr>
                        <a:t>Highly Effective</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effectLst/>
                          <a:latin typeface="Arial"/>
                        </a:rPr>
                        <a:t>Meet “Above Standard” and:</a:t>
                      </a:r>
                    </a:p>
                  </a:txBody>
                  <a:tcPr marL="0" marR="0" marT="0" marB="0" anchor="b">
                    <a:lnL>
                      <a:noFill/>
                    </a:lnL>
                    <a:lnR>
                      <a:noFill/>
                    </a:lnR>
                    <a:lnT>
                      <a:noFill/>
                    </a:lnT>
                    <a:lnB>
                      <a:noFill/>
                    </a:lnB>
                  </a:tcPr>
                </a:tc>
              </a:tr>
              <a:tr h="132475">
                <a:tc vMerge="1">
                  <a:txBody>
                    <a:bodyPr/>
                    <a:lstStyle/>
                    <a:p>
                      <a:endParaRPr lang="en-US"/>
                    </a:p>
                  </a:txBody>
                  <a:tcPr/>
                </a:tc>
                <a:tc>
                  <a:txBody>
                    <a:bodyPr/>
                    <a:lstStyle/>
                    <a:p>
                      <a:pPr algn="l" fontAlgn="b"/>
                      <a:r>
                        <a:rPr lang="en-US" sz="900" b="0" i="0" u="none" strike="noStrike">
                          <a:effectLst/>
                          <a:latin typeface="Arial"/>
                        </a:rPr>
                        <a:t>Identify the difference between learning and performance</a:t>
                      </a:r>
                    </a:p>
                  </a:txBody>
                  <a:tcPr marL="0" marR="0" marT="0" marB="0" anchor="b">
                    <a:lnL>
                      <a:noFill/>
                    </a:lnL>
                    <a:lnR>
                      <a:noFill/>
                    </a:lnR>
                    <a:lnT>
                      <a:noFill/>
                    </a:lnT>
                    <a:lnB>
                      <a:noFill/>
                    </a:lnB>
                  </a:tcPr>
                </a:tc>
              </a:tr>
              <a:tr h="264951">
                <a:tc vMerge="1">
                  <a:txBody>
                    <a:bodyPr/>
                    <a:lstStyle/>
                    <a:p>
                      <a:endParaRPr lang="en-US"/>
                    </a:p>
                  </a:txBody>
                  <a:tcPr/>
                </a:tc>
                <a:tc>
                  <a:txBody>
                    <a:bodyPr/>
                    <a:lstStyle/>
                    <a:p>
                      <a:pPr algn="l" fontAlgn="b"/>
                      <a:r>
                        <a:rPr lang="en-US" sz="900" b="0" i="0" u="none" strike="noStrike" dirty="0">
                          <a:effectLst/>
                          <a:latin typeface="Arial"/>
                        </a:rPr>
                        <a:t>Select from a variety of intervention strategies to achieve specific learning objectives that will result in greater transfer to the competitive environment</a:t>
                      </a:r>
                    </a:p>
                  </a:txBody>
                  <a:tcPr marL="0" marR="0" marT="0" marB="0" anchor="b">
                    <a:lnL>
                      <a:noFill/>
                    </a:lnL>
                    <a:lnR>
                      <a:noFill/>
                    </a:lnR>
                    <a:lnT>
                      <a:noFill/>
                    </a:lnT>
                    <a:lnB>
                      <a:noFill/>
                    </a:lnB>
                  </a:tcPr>
                </a:tc>
              </a:tr>
              <a:tr h="264951">
                <a:tc vMerge="1">
                  <a:txBody>
                    <a:bodyPr/>
                    <a:lstStyle/>
                    <a:p>
                      <a:endParaRPr lang="en-US"/>
                    </a:p>
                  </a:txBody>
                  <a:tcPr/>
                </a:tc>
                <a:tc>
                  <a:txBody>
                    <a:bodyPr/>
                    <a:lstStyle/>
                    <a:p>
                      <a:pPr algn="l" fontAlgn="b"/>
                      <a:r>
                        <a:rPr lang="en-US" sz="900" b="0" i="0" u="none" strike="noStrike" dirty="0">
                          <a:effectLst/>
                          <a:latin typeface="Arial"/>
                        </a:rPr>
                        <a:t>Reinforce correct performance by facilitating interventions that promote reflection (e.g., feedback, questioning the participant, or using a demonstration) to identify the key factors that were properly executed</a:t>
                      </a:r>
                    </a:p>
                  </a:txBody>
                  <a:tcPr marL="0" marR="0" marT="0" marB="0" anchor="b">
                    <a:lnL>
                      <a:noFill/>
                    </a:lnL>
                    <a:lnR>
                      <a:noFill/>
                    </a:lnR>
                    <a:lnT>
                      <a:noFill/>
                    </a:lnT>
                    <a:lnB>
                      <a:noFill/>
                    </a:lnB>
                  </a:tcPr>
                </a:tc>
              </a:tr>
              <a:tr h="397426">
                <a:tc vMerge="1">
                  <a:txBody>
                    <a:bodyPr/>
                    <a:lstStyle/>
                    <a:p>
                      <a:endParaRPr lang="en-US"/>
                    </a:p>
                  </a:txBody>
                  <a:tcPr/>
                </a:tc>
                <a:tc>
                  <a:txBody>
                    <a:bodyPr/>
                    <a:lstStyle/>
                    <a:p>
                      <a:pPr algn="l" fontAlgn="b"/>
                      <a:r>
                        <a:rPr lang="en-US" sz="900" b="0" i="0" u="none" strike="noStrike" dirty="0">
                          <a:effectLst/>
                          <a:latin typeface="Arial"/>
                        </a:rPr>
                        <a:t>Ensure intervention is specific to individuals and enable the participant to take greater ownership over specific performance factors and learning objectives. E.g., intervention strategies may include: delayed or summative feedback, questioning, focusing external attention, video, modeling, and learning aids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r h="132475">
                <a:tc rowSpan="14">
                  <a:txBody>
                    <a:bodyPr/>
                    <a:lstStyle/>
                    <a:p>
                      <a:pPr algn="ctr" fontAlgn="ctr"/>
                      <a:r>
                        <a:rPr lang="en-US" sz="900" b="1" i="0" u="none" strike="noStrike" dirty="0">
                          <a:effectLst/>
                          <a:latin typeface="Arial"/>
                        </a:rPr>
                        <a:t>Above Standard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effectLst/>
                          <a:latin typeface="Arial"/>
                        </a:rPr>
                        <a:t>Meet “Standard for Core Certification” and:</a:t>
                      </a:r>
                      <a:r>
                        <a:rPr lang="en-US" sz="900" b="0" i="0" u="none" strike="noStrike">
                          <a:effectLst/>
                          <a:latin typeface="Arial"/>
                        </a:rPr>
                        <a:t> </a:t>
                      </a:r>
                      <a:endParaRPr lang="en-US" sz="900" b="1" i="0" u="none" strike="noStrike">
                        <a:effectLst/>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r h="132475">
                <a:tc vMerge="1">
                  <a:txBody>
                    <a:bodyPr/>
                    <a:lstStyle/>
                    <a:p>
                      <a:endParaRPr lang="en-US"/>
                    </a:p>
                  </a:txBody>
                  <a:tcPr/>
                </a:tc>
                <a:tc>
                  <a:txBody>
                    <a:bodyPr/>
                    <a:lstStyle/>
                    <a:p>
                      <a:pPr algn="l" fontAlgn="b"/>
                      <a:r>
                        <a:rPr lang="en-US" sz="900" b="0" i="0" u="none" strike="noStrike">
                          <a:effectLst/>
                          <a:latin typeface="Arial"/>
                        </a:rPr>
                        <a:t>Analyze when to inhibit feedback to promote critical thinking </a:t>
                      </a:r>
                    </a:p>
                  </a:txBody>
                  <a:tcPr marL="0" marR="0" marT="0" marB="0" anchor="b">
                    <a:lnL>
                      <a:noFill/>
                    </a:lnL>
                    <a:lnR>
                      <a:noFill/>
                    </a:lnR>
                    <a:lnT>
                      <a:noFill/>
                    </a:lnT>
                    <a:lnB>
                      <a:noFill/>
                    </a:lnB>
                  </a:tcPr>
                </a:tc>
              </a:tr>
              <a:tr h="132475">
                <a:tc vMerge="1">
                  <a:txBody>
                    <a:bodyPr/>
                    <a:lstStyle/>
                    <a:p>
                      <a:endParaRPr lang="en-US"/>
                    </a:p>
                  </a:txBody>
                  <a:tcPr/>
                </a:tc>
                <a:tc>
                  <a:txBody>
                    <a:bodyPr/>
                    <a:lstStyle/>
                    <a:p>
                      <a:pPr algn="l" fontAlgn="b"/>
                      <a:r>
                        <a:rPr lang="en-US" sz="900" b="0" i="0" u="none" strike="noStrike" dirty="0">
                          <a:effectLst/>
                          <a:latin typeface="Arial"/>
                        </a:rPr>
                        <a:t>Identify interventions that are evaluative, prescriptive, and descriptive</a:t>
                      </a:r>
                    </a:p>
                  </a:txBody>
                  <a:tcPr marL="0" marR="0" marT="0" marB="0" anchor="b">
                    <a:lnL>
                      <a:noFill/>
                    </a:lnL>
                    <a:lnR>
                      <a:noFill/>
                    </a:lnR>
                    <a:lnT>
                      <a:noFill/>
                    </a:lnT>
                    <a:lnB>
                      <a:noFill/>
                    </a:lnB>
                  </a:tcPr>
                </a:tc>
              </a:tr>
              <a:tr h="264951">
                <a:tc vMerge="1">
                  <a:txBody>
                    <a:bodyPr/>
                    <a:lstStyle/>
                    <a:p>
                      <a:endParaRPr lang="en-US"/>
                    </a:p>
                  </a:txBody>
                  <a:tcPr/>
                </a:tc>
                <a:tc>
                  <a:txBody>
                    <a:bodyPr/>
                    <a:lstStyle/>
                    <a:p>
                      <a:pPr algn="l" fontAlgn="b"/>
                      <a:r>
                        <a:rPr lang="en-US" sz="900" b="0" i="0" u="none" strike="noStrike">
                          <a:effectLst/>
                          <a:latin typeface="Arial"/>
                        </a:rPr>
                        <a:t>Identify corrections that focus athletes’ attention towards external cues or on the anticipated effects of the movement rather than focusing on more internal aspects of the movement</a:t>
                      </a:r>
                    </a:p>
                  </a:txBody>
                  <a:tcPr marL="0" marR="0" marT="0" marB="0" anchor="b">
                    <a:lnL>
                      <a:noFill/>
                    </a:lnL>
                    <a:lnR>
                      <a:noFill/>
                    </a:lnR>
                    <a:lnT>
                      <a:noFill/>
                    </a:lnT>
                    <a:lnB>
                      <a:noFill/>
                    </a:lnB>
                  </a:tcPr>
                </a:tc>
              </a:tr>
              <a:tr h="132475">
                <a:tc vMerge="1">
                  <a:txBody>
                    <a:bodyPr/>
                    <a:lstStyle/>
                    <a:p>
                      <a:endParaRPr lang="en-US"/>
                    </a:p>
                  </a:txBody>
                  <a:tcPr/>
                </a:tc>
                <a:tc>
                  <a:txBody>
                    <a:bodyPr/>
                    <a:lstStyle/>
                    <a:p>
                      <a:pPr algn="l" fontAlgn="b"/>
                      <a:r>
                        <a:rPr lang="en-US" sz="900" b="0" i="0" u="none" strike="noStrike" dirty="0">
                          <a:effectLst/>
                          <a:latin typeface="Arial"/>
                        </a:rPr>
                        <a:t>Integrate and teach basic decision making</a:t>
                      </a:r>
                    </a:p>
                  </a:txBody>
                  <a:tcPr marL="0" marR="0" marT="0" marB="0" anchor="b">
                    <a:lnL>
                      <a:noFill/>
                    </a:lnL>
                    <a:lnR>
                      <a:noFill/>
                    </a:lnR>
                    <a:lnT>
                      <a:noFill/>
                    </a:lnT>
                    <a:lnB>
                      <a:noFill/>
                    </a:lnB>
                  </a:tcPr>
                </a:tc>
              </a:tr>
              <a:tr h="132475">
                <a:tc vMerge="1">
                  <a:txBody>
                    <a:bodyPr/>
                    <a:lstStyle/>
                    <a:p>
                      <a:endParaRPr lang="en-US"/>
                    </a:p>
                  </a:txBody>
                  <a:tcPr/>
                </a:tc>
                <a:tc>
                  <a:txBody>
                    <a:bodyPr/>
                    <a:lstStyle/>
                    <a:p>
                      <a:pPr algn="l" fontAlgn="b"/>
                      <a:r>
                        <a:rPr lang="en-US" sz="900" b="0" i="0" u="none" strike="noStrike">
                          <a:effectLst/>
                          <a:latin typeface="Arial"/>
                        </a:rPr>
                        <a:t>Emphasize independent thinking and problem solving</a:t>
                      </a:r>
                    </a:p>
                  </a:txBody>
                  <a:tcPr marL="0" marR="0" marT="0" marB="0" anchor="b">
                    <a:lnL>
                      <a:noFill/>
                    </a:lnL>
                    <a:lnR>
                      <a:noFill/>
                    </a:lnR>
                    <a:lnT>
                      <a:noFill/>
                    </a:lnT>
                    <a:lnB>
                      <a:noFill/>
                    </a:lnB>
                  </a:tcPr>
                </a:tc>
              </a:tr>
              <a:tr h="132475">
                <a:tc vMerge="1">
                  <a:txBody>
                    <a:bodyPr/>
                    <a:lstStyle/>
                    <a:p>
                      <a:endParaRPr lang="en-US"/>
                    </a:p>
                  </a:txBody>
                  <a:tcPr/>
                </a:tc>
                <a:tc>
                  <a:txBody>
                    <a:bodyPr/>
                    <a:lstStyle/>
                    <a:p>
                      <a:pPr algn="l" fontAlgn="b"/>
                      <a:r>
                        <a:rPr lang="en-US" sz="900" b="0" i="0" u="none" strike="noStrike" dirty="0">
                          <a:effectLst/>
                          <a:latin typeface="Arial"/>
                        </a:rPr>
                        <a:t>o  Use quality questions that promote critical thinking </a:t>
                      </a:r>
                    </a:p>
                  </a:txBody>
                  <a:tcPr marL="84320" marR="0" marT="0" marB="0" anchor="b">
                    <a:lnL>
                      <a:noFill/>
                    </a:lnL>
                    <a:lnR>
                      <a:noFill/>
                    </a:lnR>
                    <a:lnT>
                      <a:noFill/>
                    </a:lnT>
                    <a:lnB>
                      <a:noFill/>
                    </a:lnB>
                  </a:tcPr>
                </a:tc>
              </a:tr>
              <a:tr h="163400">
                <a:tc vMerge="1">
                  <a:txBody>
                    <a:bodyPr/>
                    <a:lstStyle/>
                    <a:p>
                      <a:endParaRPr lang="en-US"/>
                    </a:p>
                  </a:txBody>
                  <a:tcPr/>
                </a:tc>
                <a:tc>
                  <a:txBody>
                    <a:bodyPr/>
                    <a:lstStyle/>
                    <a:p>
                      <a:pPr algn="l" fontAlgn="b"/>
                      <a:r>
                        <a:rPr lang="en-US" sz="900" b="0" i="0" u="none" strike="noStrike" dirty="0">
                          <a:effectLst/>
                          <a:latin typeface="Arial"/>
                        </a:rPr>
                        <a:t>o  Implement interventions that identify when to make appropriate decisions to enhance participants’ performance of a skill or tactic</a:t>
                      </a:r>
                    </a:p>
                  </a:txBody>
                  <a:tcPr marL="84320" marR="0" marT="0" marB="0" anchor="b">
                    <a:lnL>
                      <a:noFill/>
                    </a:lnL>
                    <a:lnR>
                      <a:noFill/>
                    </a:lnR>
                    <a:lnT>
                      <a:noFill/>
                    </a:lnT>
                    <a:lnB>
                      <a:noFill/>
                    </a:lnB>
                  </a:tcPr>
                </a:tc>
              </a:tr>
              <a:tr h="132475">
                <a:tc vMerge="1">
                  <a:txBody>
                    <a:bodyPr/>
                    <a:lstStyle/>
                    <a:p>
                      <a:endParaRPr lang="en-US"/>
                    </a:p>
                  </a:txBody>
                  <a:tcPr/>
                </a:tc>
                <a:tc>
                  <a:txBody>
                    <a:bodyPr/>
                    <a:lstStyle/>
                    <a:p>
                      <a:pPr algn="l" fontAlgn="b"/>
                      <a:r>
                        <a:rPr lang="en-US" sz="900" b="0" i="0" u="none" strike="noStrike">
                          <a:effectLst/>
                          <a:latin typeface="Arial"/>
                        </a:rPr>
                        <a:t>Integrate mental preparation strategies into practice</a:t>
                      </a:r>
                    </a:p>
                  </a:txBody>
                  <a:tcPr marL="0" marR="0" marT="0" marB="0" anchor="b">
                    <a:lnL>
                      <a:noFill/>
                    </a:lnL>
                    <a:lnR>
                      <a:noFill/>
                    </a:lnR>
                    <a:lnT>
                      <a:noFill/>
                    </a:lnT>
                    <a:lnB>
                      <a:noFill/>
                    </a:lnB>
                  </a:tcPr>
                </a:tc>
              </a:tr>
              <a:tr h="264951">
                <a:tc vMerge="1">
                  <a:txBody>
                    <a:bodyPr/>
                    <a:lstStyle/>
                    <a:p>
                      <a:endParaRPr lang="en-US"/>
                    </a:p>
                  </a:txBody>
                  <a:tcPr/>
                </a:tc>
                <a:tc>
                  <a:txBody>
                    <a:bodyPr/>
                    <a:lstStyle/>
                    <a:p>
                      <a:pPr algn="l" fontAlgn="b"/>
                      <a:r>
                        <a:rPr lang="en-US" sz="900" b="0" i="0" u="none" strike="noStrike">
                          <a:effectLst/>
                          <a:latin typeface="Arial"/>
                        </a:rPr>
                        <a:t>Identify individual learning styles (auditory, visual, kinesthetic) and provide appropriate interventions to optimize learning. Appropriate interventions for learning style may include the following: </a:t>
                      </a:r>
                    </a:p>
                  </a:txBody>
                  <a:tcPr marL="0" marR="0" marT="0" marB="0" anchor="b">
                    <a:lnL>
                      <a:noFill/>
                    </a:lnL>
                    <a:lnR>
                      <a:noFill/>
                    </a:lnR>
                    <a:lnT>
                      <a:noFill/>
                    </a:lnT>
                    <a:lnB>
                      <a:noFill/>
                    </a:lnB>
                  </a:tcPr>
                </a:tc>
              </a:tr>
              <a:tr h="132475">
                <a:tc vMerge="1">
                  <a:txBody>
                    <a:bodyPr/>
                    <a:lstStyle/>
                    <a:p>
                      <a:endParaRPr lang="en-US"/>
                    </a:p>
                  </a:txBody>
                  <a:tcPr/>
                </a:tc>
                <a:tc>
                  <a:txBody>
                    <a:bodyPr/>
                    <a:lstStyle/>
                    <a:p>
                      <a:pPr algn="l" fontAlgn="b"/>
                      <a:r>
                        <a:rPr lang="en-US" sz="900" b="0" i="0" u="none" strike="noStrike">
                          <a:effectLst/>
                          <a:latin typeface="Arial"/>
                        </a:rPr>
                        <a:t>o  Auditory learning – verbal feedback</a:t>
                      </a:r>
                    </a:p>
                  </a:txBody>
                  <a:tcPr marL="84320" marR="0" marT="0" marB="0" anchor="b">
                    <a:lnL>
                      <a:noFill/>
                    </a:lnL>
                    <a:lnR>
                      <a:noFill/>
                    </a:lnR>
                    <a:lnT>
                      <a:noFill/>
                    </a:lnT>
                    <a:lnB>
                      <a:noFill/>
                    </a:lnB>
                  </a:tcPr>
                </a:tc>
              </a:tr>
              <a:tr h="132475">
                <a:tc vMerge="1">
                  <a:txBody>
                    <a:bodyPr/>
                    <a:lstStyle/>
                    <a:p>
                      <a:endParaRPr lang="en-US"/>
                    </a:p>
                  </a:txBody>
                  <a:tcPr/>
                </a:tc>
                <a:tc>
                  <a:txBody>
                    <a:bodyPr/>
                    <a:lstStyle/>
                    <a:p>
                      <a:pPr algn="l" fontAlgn="b"/>
                      <a:r>
                        <a:rPr lang="en-US" sz="900" b="0" i="0" u="none" strike="noStrike" dirty="0">
                          <a:effectLst/>
                          <a:latin typeface="Arial"/>
                        </a:rPr>
                        <a:t>o  Visual learning – demonstration or modeling</a:t>
                      </a:r>
                    </a:p>
                  </a:txBody>
                  <a:tcPr marL="84320" marR="0" marT="0" marB="0" anchor="b">
                    <a:lnL>
                      <a:noFill/>
                    </a:lnL>
                    <a:lnR>
                      <a:noFill/>
                    </a:lnR>
                    <a:lnT>
                      <a:noFill/>
                    </a:lnT>
                    <a:lnB>
                      <a:noFill/>
                    </a:lnB>
                  </a:tcPr>
                </a:tc>
              </a:tr>
              <a:tr h="132475">
                <a:tc vMerge="1">
                  <a:txBody>
                    <a:bodyPr/>
                    <a:lstStyle/>
                    <a:p>
                      <a:endParaRPr lang="en-US"/>
                    </a:p>
                  </a:txBody>
                  <a:tcPr/>
                </a:tc>
                <a:tc>
                  <a:txBody>
                    <a:bodyPr/>
                    <a:lstStyle/>
                    <a:p>
                      <a:pPr algn="l" fontAlgn="b"/>
                      <a:r>
                        <a:rPr lang="en-US" sz="900" b="0" i="0" u="none" strike="noStrike">
                          <a:effectLst/>
                          <a:latin typeface="Arial"/>
                        </a:rPr>
                        <a:t>o  Kinesthetic learning – doing or feeling</a:t>
                      </a:r>
                    </a:p>
                  </a:txBody>
                  <a:tcPr marL="84320" marR="0" marT="0" marB="0" anchor="b">
                    <a:lnL>
                      <a:noFill/>
                    </a:lnL>
                    <a:lnR>
                      <a:noFill/>
                    </a:lnR>
                    <a:lnT>
                      <a:noFill/>
                    </a:lnT>
                    <a:lnB>
                      <a:noFill/>
                    </a:lnB>
                  </a:tcPr>
                </a:tc>
              </a:tr>
              <a:tr h="154085">
                <a:tc vMerge="1">
                  <a:txBody>
                    <a:bodyPr/>
                    <a:lstStyle/>
                    <a:p>
                      <a:endParaRPr lang="en-US"/>
                    </a:p>
                  </a:txBody>
                  <a:tcPr/>
                </a:tc>
                <a:tc>
                  <a:txBody>
                    <a:bodyPr/>
                    <a:lstStyle/>
                    <a:p>
                      <a:pPr algn="l" fontAlgn="b"/>
                      <a:r>
                        <a:rPr lang="en-US" sz="900" b="0" i="0" u="none" strike="noStrike">
                          <a:effectLst/>
                          <a:latin typeface="Arial"/>
                        </a:rPr>
                        <a:t>Encourage calculated risks to enhance performance in accordance with the CSCP Code of Ethics</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r h="132475">
                <a:tc rowSpan="7">
                  <a:txBody>
                    <a:bodyPr/>
                    <a:lstStyle/>
                    <a:p>
                      <a:pPr algn="ctr" fontAlgn="ctr"/>
                      <a:r>
                        <a:rPr lang="en-US" sz="900" b="1" i="0" u="none" strike="noStrike">
                          <a:effectLst/>
                          <a:latin typeface="Arial"/>
                        </a:rPr>
                        <a:t>CSCP Standard for Core Certification</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effectLst/>
                          <a:latin typeface="Arial"/>
                        </a:rPr>
                        <a:t>Create opportunities to interact with all athletes</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r h="132475">
                <a:tc vMerge="1">
                  <a:txBody>
                    <a:bodyPr/>
                    <a:lstStyle/>
                    <a:p>
                      <a:endParaRPr lang="en-US"/>
                    </a:p>
                  </a:txBody>
                  <a:tcPr/>
                </a:tc>
                <a:tc>
                  <a:txBody>
                    <a:bodyPr/>
                    <a:lstStyle/>
                    <a:p>
                      <a:pPr algn="l" fontAlgn="b"/>
                      <a:r>
                        <a:rPr lang="en-US" sz="900" b="0" i="0" u="none" strike="noStrike">
                          <a:effectLst/>
                          <a:latin typeface="Arial"/>
                        </a:rPr>
                        <a:t>Position demonstrations so that athletes can see and hear</a:t>
                      </a:r>
                    </a:p>
                  </a:txBody>
                  <a:tcPr marL="0" marR="0" marT="0" marB="0" anchor="b">
                    <a:lnL>
                      <a:noFill/>
                    </a:lnL>
                    <a:lnR>
                      <a:noFill/>
                    </a:lnR>
                    <a:lnT>
                      <a:noFill/>
                    </a:lnT>
                    <a:lnB>
                      <a:noFill/>
                    </a:lnB>
                  </a:tcPr>
                </a:tc>
              </a:tr>
              <a:tr h="132475">
                <a:tc vMerge="1">
                  <a:txBody>
                    <a:bodyPr/>
                    <a:lstStyle/>
                    <a:p>
                      <a:endParaRPr lang="en-US"/>
                    </a:p>
                  </a:txBody>
                  <a:tcPr/>
                </a:tc>
                <a:tc>
                  <a:txBody>
                    <a:bodyPr/>
                    <a:lstStyle/>
                    <a:p>
                      <a:pPr algn="l" fontAlgn="b"/>
                      <a:r>
                        <a:rPr lang="en-US" sz="900" b="0" i="0" u="none" strike="noStrike">
                          <a:effectLst/>
                          <a:latin typeface="Arial"/>
                        </a:rPr>
                        <a:t>Provide 1–3 key learning points in explanation or demonstration</a:t>
                      </a:r>
                    </a:p>
                  </a:txBody>
                  <a:tcPr marL="0" marR="0" marT="0" marB="0" anchor="b">
                    <a:lnL>
                      <a:noFill/>
                    </a:lnL>
                    <a:lnR>
                      <a:noFill/>
                    </a:lnR>
                    <a:lnT>
                      <a:noFill/>
                    </a:lnT>
                    <a:lnB>
                      <a:noFill/>
                    </a:lnB>
                  </a:tcPr>
                </a:tc>
              </a:tr>
              <a:tr h="154085">
                <a:tc vMerge="1">
                  <a:txBody>
                    <a:bodyPr/>
                    <a:lstStyle/>
                    <a:p>
                      <a:endParaRPr lang="en-US"/>
                    </a:p>
                  </a:txBody>
                  <a:tcPr/>
                </a:tc>
                <a:tc>
                  <a:txBody>
                    <a:bodyPr/>
                    <a:lstStyle/>
                    <a:p>
                      <a:pPr algn="l" fontAlgn="b"/>
                      <a:r>
                        <a:rPr lang="en-US" sz="900" b="0" i="0" u="none" strike="noStrike">
                          <a:effectLst/>
                          <a:latin typeface="Arial"/>
                        </a:rPr>
                        <a:t>Provide feedback that is positive, specific, and directed towards both the group and individuals</a:t>
                      </a:r>
                    </a:p>
                  </a:txBody>
                  <a:tcPr marL="0" marR="0" marT="0" marB="0" anchor="b">
                    <a:lnL>
                      <a:noFill/>
                    </a:lnL>
                    <a:lnR>
                      <a:noFill/>
                    </a:lnR>
                    <a:lnT>
                      <a:noFill/>
                    </a:lnT>
                    <a:lnB>
                      <a:noFill/>
                    </a:lnB>
                  </a:tcPr>
                </a:tc>
              </a:tr>
              <a:tr h="154085">
                <a:tc vMerge="1">
                  <a:txBody>
                    <a:bodyPr/>
                    <a:lstStyle/>
                    <a:p>
                      <a:endParaRPr lang="en-US"/>
                    </a:p>
                  </a:txBody>
                  <a:tcPr/>
                </a:tc>
                <a:tc>
                  <a:txBody>
                    <a:bodyPr/>
                    <a:lstStyle/>
                    <a:p>
                      <a:pPr algn="l" fontAlgn="b"/>
                      <a:r>
                        <a:rPr lang="en-US" sz="900" b="0" i="0" u="none" strike="noStrike" dirty="0">
                          <a:effectLst/>
                          <a:latin typeface="Arial"/>
                        </a:rPr>
                        <a:t>Promote a positive image of the sport and model the image to athletes and other stakeholders</a:t>
                      </a:r>
                    </a:p>
                  </a:txBody>
                  <a:tcPr marL="0" marR="0" marT="0" marB="0" anchor="b">
                    <a:lnL>
                      <a:noFill/>
                    </a:lnL>
                    <a:lnR>
                      <a:noFill/>
                    </a:lnR>
                    <a:lnT>
                      <a:noFill/>
                    </a:lnT>
                    <a:lnB>
                      <a:noFill/>
                    </a:lnB>
                  </a:tcPr>
                </a:tc>
              </a:tr>
              <a:tr h="264951">
                <a:tc vMerge="1">
                  <a:txBody>
                    <a:bodyPr/>
                    <a:lstStyle/>
                    <a:p>
                      <a:endParaRPr lang="en-US"/>
                    </a:p>
                  </a:txBody>
                  <a:tcPr/>
                </a:tc>
                <a:tc>
                  <a:txBody>
                    <a:bodyPr/>
                    <a:lstStyle/>
                    <a:p>
                      <a:pPr algn="l" fontAlgn="b"/>
                      <a:r>
                        <a:rPr lang="en-US" sz="900" b="0" i="0" u="none" strike="noStrike" dirty="0">
                          <a:effectLst/>
                          <a:latin typeface="Arial"/>
                        </a:rPr>
                        <a:t>Use respectful language towards athletes when providing verbal interventions. Respectful language is non-discriminatory and void of profanity and insults</a:t>
                      </a:r>
                    </a:p>
                  </a:txBody>
                  <a:tcPr marL="0" marR="0" marT="0" marB="0" anchor="b">
                    <a:lnL>
                      <a:noFill/>
                    </a:lnL>
                    <a:lnR>
                      <a:noFill/>
                    </a:lnR>
                    <a:lnT>
                      <a:noFill/>
                    </a:lnT>
                    <a:lnB>
                      <a:noFill/>
                    </a:lnB>
                  </a:tcPr>
                </a:tc>
              </a:tr>
              <a:tr h="154085">
                <a:tc vMerge="1">
                  <a:txBody>
                    <a:bodyPr/>
                    <a:lstStyle/>
                    <a:p>
                      <a:endParaRPr lang="en-US"/>
                    </a:p>
                  </a:txBody>
                  <a:tcPr/>
                </a:tc>
                <a:tc>
                  <a:txBody>
                    <a:bodyPr/>
                    <a:lstStyle/>
                    <a:p>
                      <a:pPr algn="l" fontAlgn="b"/>
                      <a:r>
                        <a:rPr lang="en-US" sz="900" b="0" i="0" u="none" strike="noStrike" dirty="0">
                          <a:effectLst/>
                          <a:latin typeface="Arial"/>
                        </a:rPr>
                        <a:t>Ensure explanations are clear and concise and provide opportunities for athletes to ask questions</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r h="132475">
                <a:tc rowSpan="4">
                  <a:txBody>
                    <a:bodyPr/>
                    <a:lstStyle/>
                    <a:p>
                      <a:pPr algn="ctr" fontAlgn="ctr"/>
                      <a:r>
                        <a:rPr lang="en-US" sz="900" b="1" i="0" u="none" strike="noStrike">
                          <a:effectLst/>
                          <a:latin typeface="Arial"/>
                        </a:rPr>
                        <a:t>Below Standard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effectLst/>
                          <a:latin typeface="Arial"/>
                        </a:rPr>
                        <a:t>Do not identify key learning points in explanation</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r h="132475">
                <a:tc vMerge="1">
                  <a:txBody>
                    <a:bodyPr/>
                    <a:lstStyle/>
                    <a:p>
                      <a:endParaRPr lang="en-US"/>
                    </a:p>
                  </a:txBody>
                  <a:tcPr/>
                </a:tc>
                <a:tc>
                  <a:txBody>
                    <a:bodyPr/>
                    <a:lstStyle/>
                    <a:p>
                      <a:pPr algn="l" fontAlgn="b"/>
                      <a:r>
                        <a:rPr lang="en-US" sz="900" b="0" i="0" u="none" strike="noStrike">
                          <a:effectLst/>
                          <a:latin typeface="Arial"/>
                        </a:rPr>
                        <a:t>Demonstrate with participants NOT in a position to see and hear</a:t>
                      </a:r>
                    </a:p>
                  </a:txBody>
                  <a:tcPr marL="0" marR="0" marT="0" marB="0" anchor="b">
                    <a:lnL>
                      <a:noFill/>
                    </a:lnL>
                    <a:lnR>
                      <a:noFill/>
                    </a:lnR>
                    <a:lnT>
                      <a:noFill/>
                    </a:lnT>
                    <a:lnB>
                      <a:noFill/>
                    </a:lnB>
                  </a:tcPr>
                </a:tc>
              </a:tr>
              <a:tr h="132475">
                <a:tc vMerge="1">
                  <a:txBody>
                    <a:bodyPr/>
                    <a:lstStyle/>
                    <a:p>
                      <a:endParaRPr lang="en-US"/>
                    </a:p>
                  </a:txBody>
                  <a:tcPr/>
                </a:tc>
                <a:tc>
                  <a:txBody>
                    <a:bodyPr/>
                    <a:lstStyle/>
                    <a:p>
                      <a:pPr algn="l" fontAlgn="b"/>
                      <a:r>
                        <a:rPr lang="en-US" sz="900" b="0" i="0" u="none" strike="noStrike">
                          <a:effectLst/>
                          <a:latin typeface="Arial"/>
                        </a:rPr>
                        <a:t>Make limited intervention to clarify key learning objectives </a:t>
                      </a:r>
                    </a:p>
                  </a:txBody>
                  <a:tcPr marL="0" marR="0" marT="0" marB="0" anchor="b">
                    <a:lnL>
                      <a:noFill/>
                    </a:lnL>
                    <a:lnR>
                      <a:noFill/>
                    </a:lnR>
                    <a:lnT>
                      <a:noFill/>
                    </a:lnT>
                    <a:lnB>
                      <a:noFill/>
                    </a:lnB>
                  </a:tcPr>
                </a:tc>
              </a:tr>
              <a:tr h="154085">
                <a:tc vMerge="1">
                  <a:txBody>
                    <a:bodyPr/>
                    <a:lstStyle/>
                    <a:p>
                      <a:endParaRPr lang="en-US"/>
                    </a:p>
                  </a:txBody>
                  <a:tcPr/>
                </a:tc>
                <a:tc>
                  <a:txBody>
                    <a:bodyPr/>
                    <a:lstStyle/>
                    <a:p>
                      <a:pPr algn="l" fontAlgn="b"/>
                      <a:r>
                        <a:rPr lang="en-US" sz="900" b="0" i="0" u="none" strike="noStrike" dirty="0">
                          <a:effectLst/>
                          <a:latin typeface="Arial"/>
                        </a:rPr>
                        <a:t>Do not use respectful language. Language is discriminatory and uses profanity and insults</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51489121"/>
      </p:ext>
    </p:extLst>
  </p:cSld>
  <p:clrMapOvr>
    <a:masterClrMapping/>
  </p:clrMapOvr>
  <p:transition spd="slow">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0"/>
            <a:ext cx="7772400" cy="936104"/>
          </a:xfrm>
        </p:spPr>
        <p:txBody>
          <a:bodyPr/>
          <a:lstStyle/>
          <a:p>
            <a:r>
              <a:rPr lang="en-US" sz="2800" dirty="0" smtClean="0"/>
              <a:t>Tracking Evidences:</a:t>
            </a:r>
            <a:br>
              <a:rPr lang="en-US" sz="2800" dirty="0" smtClean="0"/>
            </a:br>
            <a:r>
              <a:rPr lang="en-US" sz="2800" dirty="0" smtClean="0"/>
              <a:t>Support the Competitive Experience</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2003287552"/>
              </p:ext>
            </p:extLst>
          </p:nvPr>
        </p:nvGraphicFramePr>
        <p:xfrm>
          <a:off x="179512" y="1052736"/>
          <a:ext cx="8856983" cy="4619096"/>
        </p:xfrm>
        <a:graphic>
          <a:graphicData uri="http://schemas.openxmlformats.org/drawingml/2006/table">
            <a:tbl>
              <a:tblPr/>
              <a:tblGrid>
                <a:gridCol w="1872208"/>
                <a:gridCol w="5322388"/>
                <a:gridCol w="647241"/>
                <a:gridCol w="640428"/>
                <a:gridCol w="374718"/>
              </a:tblGrid>
              <a:tr h="174801">
                <a:tc gridSpan="5">
                  <a:txBody>
                    <a:bodyPr/>
                    <a:lstStyle/>
                    <a:p>
                      <a:pPr algn="ctr" fontAlgn="ctr"/>
                      <a:r>
                        <a:rPr lang="en-US" sz="900" b="1" i="0" u="none" strike="noStrike">
                          <a:effectLst/>
                          <a:latin typeface="Arial"/>
                        </a:rPr>
                        <a:t>Outcome: Support the Competitive Experience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9CC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5379">
                <a:tc gridSpan="5">
                  <a:txBody>
                    <a:bodyPr/>
                    <a:lstStyle/>
                    <a:p>
                      <a:pPr algn="ctr" fontAlgn="ctr"/>
                      <a:r>
                        <a:rPr lang="en-US" sz="800" b="1" i="0" u="none" strike="noStrike">
                          <a:effectLst/>
                          <a:latin typeface="Arial"/>
                        </a:rPr>
                        <a:t>Criterion: Prepare for readiness in competition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16130">
                <a:tc>
                  <a:txBody>
                    <a:bodyPr/>
                    <a:lstStyle/>
                    <a:p>
                      <a:pPr algn="ctr" fontAlgn="ctr"/>
                      <a:r>
                        <a:rPr lang="en-US" sz="800" b="1" i="0" u="none" strike="noStrike">
                          <a:effectLst/>
                          <a:latin typeface="Arial"/>
                        </a:rPr>
                        <a:t>Achievement</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Evidence</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700" b="1" i="0" u="none" strike="noStrike">
                          <a:effectLst/>
                          <a:latin typeface="Arial"/>
                        </a:rPr>
                        <a:t> </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r>
              <a:tr h="152211">
                <a:tc rowSpan="5">
                  <a:txBody>
                    <a:bodyPr/>
                    <a:lstStyle/>
                    <a:p>
                      <a:pPr algn="ctr" fontAlgn="ctr"/>
                      <a:r>
                        <a:rPr lang="en-US" sz="1000" b="1" i="0" u="none" strike="noStrike">
                          <a:effectLst/>
                          <a:latin typeface="Arial"/>
                        </a:rPr>
                        <a:t>Highly Effective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a:rPr>
                        <a:t>Meet “Above Standard” and:</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14">
                  <a:txBody>
                    <a:bodyPr/>
                    <a:lstStyle/>
                    <a:p>
                      <a:pPr algn="ctr" fontAlgn="ctr"/>
                      <a:r>
                        <a:rPr lang="en-US" sz="1000" b="1" i="0" u="none" strike="noStrike">
                          <a:effectLst/>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4">
                  <a:txBody>
                    <a:bodyPr/>
                    <a:lstStyle/>
                    <a:p>
                      <a:pPr algn="ctr" fontAlgn="ctr"/>
                      <a:r>
                        <a:rPr lang="en-US" sz="1000" b="1" i="0" u="none" strike="noStrike">
                          <a:effectLst/>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913">
                <a:tc vMerge="1">
                  <a:txBody>
                    <a:bodyPr/>
                    <a:lstStyle/>
                    <a:p>
                      <a:endParaRPr lang="en-US"/>
                    </a:p>
                  </a:txBody>
                  <a:tcPr/>
                </a:tc>
                <a:tc>
                  <a:txBody>
                    <a:bodyPr/>
                    <a:lstStyle/>
                    <a:p>
                      <a:pPr algn="l" fontAlgn="b"/>
                      <a:r>
                        <a:rPr lang="en-US" sz="1000" b="0" i="0" u="none" strike="noStrike">
                          <a:effectLst/>
                          <a:latin typeface="Arial"/>
                        </a:rPr>
                        <a:t>Promote philosophies of fair play and drug-free sport as identified by the Canadian Centre for Ethics in Sport or by provincial legislation</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870">
                <a:tc vMerge="1">
                  <a:txBody>
                    <a:bodyPr/>
                    <a:lstStyle/>
                    <a:p>
                      <a:endParaRPr lang="en-US"/>
                    </a:p>
                  </a:txBody>
                  <a:tcPr/>
                </a:tc>
                <a:tc>
                  <a:txBody>
                    <a:bodyPr/>
                    <a:lstStyle/>
                    <a:p>
                      <a:pPr algn="l" fontAlgn="b"/>
                      <a:r>
                        <a:rPr lang="en-US" sz="1000" b="0" i="0" u="none" strike="noStrike">
                          <a:effectLst/>
                          <a:latin typeface="Arial"/>
                        </a:rPr>
                        <a:t>Implement alternate strategies or make adjustments to athlete or team preparation as necessary depending on changes in the competitive environment or other extraneous factors (e.g., athlete injury)</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913">
                <a:tc vMerge="1">
                  <a:txBody>
                    <a:bodyPr/>
                    <a:lstStyle/>
                    <a:p>
                      <a:endParaRPr lang="en-US"/>
                    </a:p>
                  </a:txBody>
                  <a:tcPr/>
                </a:tc>
                <a:tc>
                  <a:txBody>
                    <a:bodyPr/>
                    <a:lstStyle/>
                    <a:p>
                      <a:pPr algn="l" fontAlgn="b"/>
                      <a:r>
                        <a:rPr lang="en-US" sz="1000" b="0" i="0" u="none" strike="noStrike">
                          <a:effectLst/>
                          <a:latin typeface="Arial"/>
                        </a:rPr>
                        <a:t>Present contingency plans to deal with unforeseen or ambiguous factors that may affect the competition.</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913">
                <a:tc vMerge="1">
                  <a:txBody>
                    <a:bodyPr/>
                    <a:lstStyle/>
                    <a:p>
                      <a:endParaRPr lang="en-US"/>
                    </a:p>
                  </a:txBody>
                  <a:tcPr/>
                </a:tc>
                <a:tc>
                  <a:txBody>
                    <a:bodyPr/>
                    <a:lstStyle/>
                    <a:p>
                      <a:pPr algn="l" fontAlgn="b"/>
                      <a:r>
                        <a:rPr lang="en-US" sz="1000" b="0" i="0" u="none" strike="noStrike">
                          <a:effectLst/>
                          <a:latin typeface="Arial"/>
                        </a:rPr>
                        <a:t>o  Contingency plans reduce or minimize distractions for athletes or provide alternatives to ensure optimal athlete performance</a:t>
                      </a:r>
                    </a:p>
                  </a:txBody>
                  <a:tcPr marL="110247"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919">
                <a:tc rowSpan="4">
                  <a:txBody>
                    <a:bodyPr/>
                    <a:lstStyle/>
                    <a:p>
                      <a:pPr algn="ctr" fontAlgn="ctr"/>
                      <a:r>
                        <a:rPr lang="en-US" sz="1000" b="1" i="0" u="none" strike="noStrike">
                          <a:effectLst/>
                          <a:latin typeface="Arial"/>
                        </a:rPr>
                        <a:t>Above Standard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a:rPr>
                        <a:t>Meet “Standard for Core Certification” and:</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913">
                <a:tc vMerge="1">
                  <a:txBody>
                    <a:bodyPr/>
                    <a:lstStyle/>
                    <a:p>
                      <a:endParaRPr lang="en-US"/>
                    </a:p>
                  </a:txBody>
                  <a:tcPr/>
                </a:tc>
                <a:tc>
                  <a:txBody>
                    <a:bodyPr/>
                    <a:lstStyle/>
                    <a:p>
                      <a:pPr algn="l" fontAlgn="b"/>
                      <a:r>
                        <a:rPr lang="en-US" sz="1000" b="0" i="0" u="none" strike="noStrike">
                          <a:effectLst/>
                          <a:latin typeface="Arial"/>
                        </a:rPr>
                        <a:t>Plan for and communicate the roles and responsibilities of assistants and other stakeholders (e.g., other coaches, trainers, parents, managers, etc.)</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913">
                <a:tc vMerge="1">
                  <a:txBody>
                    <a:bodyPr/>
                    <a:lstStyle/>
                    <a:p>
                      <a:endParaRPr lang="en-US"/>
                    </a:p>
                  </a:txBody>
                  <a:tcPr/>
                </a:tc>
                <a:tc>
                  <a:txBody>
                    <a:bodyPr/>
                    <a:lstStyle/>
                    <a:p>
                      <a:pPr algn="l" fontAlgn="b"/>
                      <a:r>
                        <a:rPr lang="en-US" sz="1000" b="0" i="0" u="none" strike="noStrike">
                          <a:effectLst/>
                          <a:latin typeface="Arial"/>
                        </a:rPr>
                        <a:t>Ensure that tactics and strategies are consistent with athletes’ stage of development and seasonal objectives</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0503">
                <a:tc vMerge="1">
                  <a:txBody>
                    <a:bodyPr/>
                    <a:lstStyle/>
                    <a:p>
                      <a:endParaRPr lang="en-US"/>
                    </a:p>
                  </a:txBody>
                  <a:tcPr/>
                </a:tc>
                <a:tc>
                  <a:txBody>
                    <a:bodyPr/>
                    <a:lstStyle/>
                    <a:p>
                      <a:pPr algn="l" fontAlgn="b"/>
                      <a:r>
                        <a:rPr lang="en-US" sz="1000" b="0" i="0" u="none" strike="noStrike">
                          <a:effectLst/>
                          <a:latin typeface="Arial"/>
                        </a:rPr>
                        <a:t>Develop a strategy to monitor competition goals</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422">
                <a:tc rowSpan="2">
                  <a:txBody>
                    <a:bodyPr/>
                    <a:lstStyle/>
                    <a:p>
                      <a:pPr algn="ctr" fontAlgn="ctr"/>
                      <a:r>
                        <a:rPr lang="en-US" sz="1000" b="1" i="0" u="none" strike="noStrike">
                          <a:effectLst/>
                          <a:latin typeface="Arial"/>
                        </a:rPr>
                        <a:t>CSCP Standard for Core Certification</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Manages own anxiety/stress level in an effective way in order to not become a source of distration for the athlete.</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9548">
                <a:tc vMerge="1">
                  <a:txBody>
                    <a:bodyPr/>
                    <a:lstStyle/>
                    <a:p>
                      <a:endParaRPr lang="en-US"/>
                    </a:p>
                  </a:txBody>
                  <a:tcPr/>
                </a:tc>
                <a:tc>
                  <a:txBody>
                    <a:bodyPr/>
                    <a:lstStyle/>
                    <a:p>
                      <a:pPr algn="l" fontAlgn="b"/>
                      <a:r>
                        <a:rPr lang="en-US" sz="1000" b="0" i="0" u="none" strike="noStrike">
                          <a:effectLst/>
                          <a:latin typeface="Arial"/>
                        </a:rPr>
                        <a:t>Ensure athletes perform sport-appropriate physical warm-up</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4171">
                <a:tc rowSpan="3">
                  <a:txBody>
                    <a:bodyPr/>
                    <a:lstStyle/>
                    <a:p>
                      <a:pPr algn="ctr" fontAlgn="ctr"/>
                      <a:r>
                        <a:rPr lang="en-US" sz="1000" b="1" i="0" u="none" strike="noStrike" dirty="0">
                          <a:effectLst/>
                          <a:latin typeface="Arial"/>
                        </a:rPr>
                        <a:t>Below Standard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effectLst/>
                          <a:latin typeface="Arial"/>
                        </a:rPr>
                        <a:t>Coach is not prepared and has difficulty organizing athletes for competition</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dirty="0">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211">
                <a:tc vMerge="1">
                  <a:txBody>
                    <a:bodyPr/>
                    <a:lstStyle/>
                    <a:p>
                      <a:endParaRPr lang="en-US"/>
                    </a:p>
                  </a:txBody>
                  <a:tcPr/>
                </a:tc>
                <a:tc>
                  <a:txBody>
                    <a:bodyPr/>
                    <a:lstStyle/>
                    <a:p>
                      <a:pPr algn="l" fontAlgn="b"/>
                      <a:r>
                        <a:rPr lang="en-US" sz="1000" b="0" i="0" u="none" strike="noStrike">
                          <a:effectLst/>
                          <a:latin typeface="Arial"/>
                        </a:rPr>
                        <a:t>Athletes are unaware of competition schedule or plan</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211">
                <a:tc vMerge="1">
                  <a:txBody>
                    <a:bodyPr/>
                    <a:lstStyle/>
                    <a:p>
                      <a:endParaRPr lang="en-US"/>
                    </a:p>
                  </a:txBody>
                  <a:tcPr/>
                </a:tc>
                <a:tc>
                  <a:txBody>
                    <a:bodyPr/>
                    <a:lstStyle/>
                    <a:p>
                      <a:pPr algn="l" fontAlgn="b"/>
                      <a:r>
                        <a:rPr lang="en-US" sz="1000" b="0" i="0" u="none" strike="noStrike" dirty="0">
                          <a:effectLst/>
                          <a:latin typeface="Arial"/>
                        </a:rPr>
                        <a:t>Pre-competition preparation is rushed, and equipment is not readily available</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9548">
                <a:tc gridSpan="2">
                  <a:txBody>
                    <a:bodyPr/>
                    <a:lstStyle/>
                    <a:p>
                      <a:pPr algn="r" fontAlgn="ctr"/>
                      <a:r>
                        <a:rPr lang="en-US" sz="800" b="1" i="0" u="none" strike="noStrike">
                          <a:effectLst/>
                          <a:latin typeface="Arial"/>
                        </a:rPr>
                        <a:t>Criterion Complete:</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99"/>
                    </a:solidFill>
                  </a:tcPr>
                </a:tc>
                <a:tc hMerge="1">
                  <a:txBody>
                    <a:bodyPr/>
                    <a:lstStyle/>
                    <a:p>
                      <a:endParaRPr lang="en-US"/>
                    </a:p>
                  </a:txBody>
                  <a:tcPr/>
                </a:tc>
                <a:tc>
                  <a:txBody>
                    <a:bodyPr/>
                    <a:lstStyle/>
                    <a:p>
                      <a:pPr algn="r" fontAlgn="ctr"/>
                      <a:r>
                        <a:rPr lang="en-US" sz="800" b="1" i="0" u="none" strike="noStrike">
                          <a:effectLst/>
                          <a:latin typeface="Arial"/>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algn="r" fontAlgn="ctr"/>
                      <a:r>
                        <a:rPr lang="en-US" sz="800" b="1" i="0" u="none" strike="noStrike">
                          <a:effectLst/>
                          <a:latin typeface="Arial"/>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700" b="1" i="0" u="none" strike="noStrike" dirty="0">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86617320"/>
      </p:ext>
    </p:extLst>
  </p:cSld>
  <p:clrMapOvr>
    <a:masterClrMapping/>
  </p:clrMapOvr>
  <p:transition spd="slow">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3568" y="-35644"/>
            <a:ext cx="7772400" cy="1143000"/>
          </a:xfrm>
        </p:spPr>
        <p:txBody>
          <a:bodyPr/>
          <a:lstStyle/>
          <a:p>
            <a:r>
              <a:rPr lang="en-US" sz="2800" dirty="0" smtClean="0"/>
              <a:t>Tracking Evidences:</a:t>
            </a:r>
            <a:br>
              <a:rPr lang="en-US" sz="2800" dirty="0" smtClean="0"/>
            </a:br>
            <a:r>
              <a:rPr lang="en-US" sz="2800" dirty="0" smtClean="0"/>
              <a:t>Support the Competitive Experience</a:t>
            </a: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1193109304"/>
              </p:ext>
            </p:extLst>
          </p:nvPr>
        </p:nvGraphicFramePr>
        <p:xfrm>
          <a:off x="251520" y="1196752"/>
          <a:ext cx="8568952" cy="4592250"/>
        </p:xfrm>
        <a:graphic>
          <a:graphicData uri="http://schemas.openxmlformats.org/drawingml/2006/table">
            <a:tbl>
              <a:tblPr/>
              <a:tblGrid>
                <a:gridCol w="1656184"/>
                <a:gridCol w="5304442"/>
                <a:gridCol w="626193"/>
                <a:gridCol w="619601"/>
                <a:gridCol w="362532"/>
              </a:tblGrid>
              <a:tr h="161354">
                <a:tc gridSpan="5">
                  <a:txBody>
                    <a:bodyPr/>
                    <a:lstStyle/>
                    <a:p>
                      <a:pPr algn="ctr" fontAlgn="ctr"/>
                      <a:r>
                        <a:rPr lang="en-US" sz="900" b="1" i="0" u="none" strike="noStrike">
                          <a:effectLst/>
                          <a:latin typeface="Arial"/>
                        </a:rPr>
                        <a:t>Outcome: Support the Competitive Experience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9CC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354">
                <a:tc gridSpan="5">
                  <a:txBody>
                    <a:bodyPr/>
                    <a:lstStyle/>
                    <a:p>
                      <a:pPr algn="ctr" fontAlgn="ctr"/>
                      <a:r>
                        <a:rPr lang="en-US" sz="800" b="1" i="0" u="none" strike="noStrike">
                          <a:effectLst/>
                          <a:latin typeface="Arial"/>
                        </a:rPr>
                        <a:t>DURING EVENT:  Makes decisions and inteventions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354">
                <a:tc>
                  <a:txBody>
                    <a:bodyPr/>
                    <a:lstStyle/>
                    <a:p>
                      <a:pPr algn="ctr" fontAlgn="ctr"/>
                      <a:r>
                        <a:rPr lang="en-US" sz="800" b="1" i="0" u="none" strike="noStrike">
                          <a:effectLst/>
                          <a:latin typeface="Arial"/>
                        </a:rPr>
                        <a:t>Achievement</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Evidence</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700" b="1" i="0" u="none" strike="noStrike">
                          <a:effectLst/>
                          <a:latin typeface="Arial"/>
                        </a:rPr>
                        <a:t> </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r>
              <a:tr h="139840">
                <a:tc rowSpan="3">
                  <a:txBody>
                    <a:bodyPr/>
                    <a:lstStyle/>
                    <a:p>
                      <a:pPr algn="ctr" fontAlgn="ctr"/>
                      <a:r>
                        <a:rPr lang="en-US" sz="1000" b="1" i="0" u="none" strike="noStrike" dirty="0">
                          <a:effectLst/>
                          <a:latin typeface="Arial"/>
                        </a:rPr>
                        <a:t>Highly Effective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a:rPr>
                        <a:t>Meet “Above Standard” and:</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16">
                  <a:txBody>
                    <a:bodyPr/>
                    <a:lstStyle/>
                    <a:p>
                      <a:pPr algn="ctr" fontAlgn="ctr"/>
                      <a:r>
                        <a:rPr lang="en-US" sz="1000" b="1" i="0" u="none" strike="noStrike">
                          <a:effectLst/>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6">
                  <a:txBody>
                    <a:bodyPr/>
                    <a:lstStyle/>
                    <a:p>
                      <a:pPr algn="ctr" fontAlgn="ctr"/>
                      <a:r>
                        <a:rPr lang="en-US" sz="1000" b="1" i="0" u="none" strike="noStrike">
                          <a:effectLst/>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813">
                <a:tc vMerge="1">
                  <a:txBody>
                    <a:bodyPr/>
                    <a:lstStyle/>
                    <a:p>
                      <a:endParaRPr lang="en-US"/>
                    </a:p>
                  </a:txBody>
                  <a:tcPr/>
                </a:tc>
                <a:tc>
                  <a:txBody>
                    <a:bodyPr/>
                    <a:lstStyle/>
                    <a:p>
                      <a:pPr algn="l" fontAlgn="b"/>
                      <a:r>
                        <a:rPr lang="en-US" sz="1000" b="0" i="0" u="none" strike="noStrike">
                          <a:effectLst/>
                          <a:latin typeface="Arial"/>
                        </a:rPr>
                        <a:t>Assess strategy plan after the competition and identify what aspects of the plan were successful and a rationale for what could be improved</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813">
                <a:tc vMerge="1">
                  <a:txBody>
                    <a:bodyPr/>
                    <a:lstStyle/>
                    <a:p>
                      <a:endParaRPr lang="en-US"/>
                    </a:p>
                  </a:txBody>
                  <a:tcPr/>
                </a:tc>
                <a:tc>
                  <a:txBody>
                    <a:bodyPr/>
                    <a:lstStyle/>
                    <a:p>
                      <a:pPr algn="l" fontAlgn="b"/>
                      <a:r>
                        <a:rPr lang="en-US" sz="1000" b="0" i="0" u="none" strike="noStrike" dirty="0">
                          <a:effectLst/>
                          <a:latin typeface="Arial"/>
                        </a:rPr>
                        <a:t>Provide interventions that encourage athletes to take ownership over competitive decisions where appropriate</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596">
                <a:tc rowSpan="5">
                  <a:txBody>
                    <a:bodyPr/>
                    <a:lstStyle/>
                    <a:p>
                      <a:pPr algn="ctr" fontAlgn="ctr"/>
                      <a:r>
                        <a:rPr lang="en-US" sz="1000" b="1" i="0" u="none" strike="noStrike">
                          <a:effectLst/>
                          <a:latin typeface="Arial"/>
                        </a:rPr>
                        <a:t>Above Standard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effectLst/>
                          <a:latin typeface="Arial"/>
                        </a:rPr>
                        <a:t>Meet “Standard for Core Certification” and:</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813">
                <a:tc vMerge="1">
                  <a:txBody>
                    <a:bodyPr/>
                    <a:lstStyle/>
                    <a:p>
                      <a:endParaRPr lang="en-US"/>
                    </a:p>
                  </a:txBody>
                  <a:tcPr/>
                </a:tc>
                <a:tc>
                  <a:txBody>
                    <a:bodyPr/>
                    <a:lstStyle/>
                    <a:p>
                      <a:pPr algn="l" fontAlgn="b"/>
                      <a:r>
                        <a:rPr lang="en-US" sz="1000" b="0" i="0" u="none" strike="noStrike" dirty="0">
                          <a:effectLst/>
                          <a:latin typeface="Arial"/>
                        </a:rPr>
                        <a:t>Reflect upon and implement confidence and skill-building interventions during and after the competition</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4720">
                <a:tc vMerge="1">
                  <a:txBody>
                    <a:bodyPr/>
                    <a:lstStyle/>
                    <a:p>
                      <a:endParaRPr lang="en-US"/>
                    </a:p>
                  </a:txBody>
                  <a:tcPr/>
                </a:tc>
                <a:tc>
                  <a:txBody>
                    <a:bodyPr/>
                    <a:lstStyle/>
                    <a:p>
                      <a:pPr algn="l" fontAlgn="b"/>
                      <a:r>
                        <a:rPr lang="en-US" sz="1000" b="0" i="0" u="none" strike="noStrike" dirty="0">
                          <a:effectLst/>
                          <a:latin typeface="Arial"/>
                        </a:rPr>
                        <a:t>Use interventions that provide strategic information (event specific), manage athletes (substitutions, replacements), make adjustments for equipment (fine tuning, etc.), and implement mental strategies (arousal control)</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596">
                <a:tc vMerge="1">
                  <a:txBody>
                    <a:bodyPr/>
                    <a:lstStyle/>
                    <a:p>
                      <a:endParaRPr lang="en-US"/>
                    </a:p>
                  </a:txBody>
                  <a:tcPr/>
                </a:tc>
                <a:tc>
                  <a:txBody>
                    <a:bodyPr/>
                    <a:lstStyle/>
                    <a:p>
                      <a:pPr algn="l" fontAlgn="b"/>
                      <a:r>
                        <a:rPr lang="en-US" sz="1000" b="0" i="0" u="none" strike="noStrike">
                          <a:effectLst/>
                          <a:latin typeface="Arial"/>
                        </a:rPr>
                        <a:t>o  Ensure athletes are focused on the task, not the result or scoreboard </a:t>
                      </a:r>
                    </a:p>
                  </a:txBody>
                  <a:tcPr marL="110247"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4720">
                <a:tc vMerge="1">
                  <a:txBody>
                    <a:bodyPr/>
                    <a:lstStyle/>
                    <a:p>
                      <a:endParaRPr lang="en-US"/>
                    </a:p>
                  </a:txBody>
                  <a:tcPr/>
                </a:tc>
                <a:tc>
                  <a:txBody>
                    <a:bodyPr/>
                    <a:lstStyle/>
                    <a:p>
                      <a:pPr algn="l" fontAlgn="b"/>
                      <a:r>
                        <a:rPr lang="en-US" sz="1000" b="0" i="0" u="none" strike="noStrike">
                          <a:effectLst/>
                          <a:latin typeface="Arial"/>
                        </a:rPr>
                        <a:t>Assess the timing and interventions (or decisions to not intervene) made during the competition as appropriate to the sport and can justify which interventions may be repeated or modified in the next competition situation</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167">
                <a:tc rowSpan="2">
                  <a:txBody>
                    <a:bodyPr/>
                    <a:lstStyle/>
                    <a:p>
                      <a:pPr algn="ctr" fontAlgn="ctr"/>
                      <a:r>
                        <a:rPr lang="en-US" sz="1000" b="1" i="0" u="none" strike="noStrike">
                          <a:effectLst/>
                          <a:latin typeface="Arial"/>
                        </a:rPr>
                        <a:t>CSCP Standard for Core Certification</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Provide athletes with positive feedback, encouragements, confidence building comments and motivation.</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4221">
                <a:tc vMerge="1">
                  <a:txBody>
                    <a:bodyPr/>
                    <a:lstStyle/>
                    <a:p>
                      <a:endParaRPr lang="en-US"/>
                    </a:p>
                  </a:txBody>
                  <a:tcPr/>
                </a:tc>
                <a:tc>
                  <a:txBody>
                    <a:bodyPr/>
                    <a:lstStyle/>
                    <a:p>
                      <a:pPr algn="l" fontAlgn="b"/>
                      <a:r>
                        <a:rPr lang="en-US" sz="1000" b="0" i="0" u="none" strike="noStrike">
                          <a:effectLst/>
                          <a:latin typeface="Arial"/>
                        </a:rPr>
                        <a:t>Behaves in a controlled manner and shows respect towards officials, opponents and own athletes.</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840">
                <a:tc rowSpan="6">
                  <a:txBody>
                    <a:bodyPr/>
                    <a:lstStyle/>
                    <a:p>
                      <a:pPr algn="ctr" fontAlgn="ctr"/>
                      <a:r>
                        <a:rPr lang="en-US" sz="1000" b="1" i="0" u="none" strike="noStrike">
                          <a:effectLst/>
                          <a:latin typeface="Arial"/>
                        </a:rPr>
                        <a:t>Below Standard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083">
                <a:tc vMerge="1">
                  <a:txBody>
                    <a:bodyPr/>
                    <a:lstStyle/>
                    <a:p>
                      <a:endParaRPr lang="en-US"/>
                    </a:p>
                  </a:txBody>
                  <a:tcPr/>
                </a:tc>
                <a:tc>
                  <a:txBody>
                    <a:bodyPr/>
                    <a:lstStyle/>
                    <a:p>
                      <a:pPr algn="l" fontAlgn="b"/>
                      <a:r>
                        <a:rPr lang="en-US" sz="1000" b="0" i="0" u="none" strike="noStrike">
                          <a:effectLst/>
                          <a:latin typeface="Arial"/>
                        </a:rPr>
                        <a:t>Ignore athletes after the competition or berates athletes’ performance</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083">
                <a:tc vMerge="1">
                  <a:txBody>
                    <a:bodyPr/>
                    <a:lstStyle/>
                    <a:p>
                      <a:endParaRPr lang="en-US"/>
                    </a:p>
                  </a:txBody>
                  <a:tcPr/>
                </a:tc>
                <a:tc>
                  <a:txBody>
                    <a:bodyPr/>
                    <a:lstStyle/>
                    <a:p>
                      <a:pPr algn="l" fontAlgn="b"/>
                      <a:r>
                        <a:rPr lang="en-US" sz="1000" b="0" i="0" u="none" strike="noStrike">
                          <a:effectLst/>
                          <a:latin typeface="Arial"/>
                        </a:rPr>
                        <a:t>o  “You know that you are better than this” </a:t>
                      </a:r>
                    </a:p>
                  </a:txBody>
                  <a:tcPr marL="110247"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083">
                <a:tc vMerge="1">
                  <a:txBody>
                    <a:bodyPr/>
                    <a:lstStyle/>
                    <a:p>
                      <a:endParaRPr lang="en-US"/>
                    </a:p>
                  </a:txBody>
                  <a:tcPr/>
                </a:tc>
                <a:tc>
                  <a:txBody>
                    <a:bodyPr/>
                    <a:lstStyle/>
                    <a:p>
                      <a:pPr algn="l" fontAlgn="b"/>
                      <a:r>
                        <a:rPr lang="en-US" sz="1000" b="0" i="0" u="none" strike="noStrike">
                          <a:effectLst/>
                          <a:latin typeface="Arial"/>
                        </a:rPr>
                        <a:t>o  “Move your feet; get going; why can’t you get into position?” </a:t>
                      </a:r>
                    </a:p>
                  </a:txBody>
                  <a:tcPr marL="110247"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840">
                <a:tc vMerge="1">
                  <a:txBody>
                    <a:bodyPr/>
                    <a:lstStyle/>
                    <a:p>
                      <a:endParaRPr lang="en-US"/>
                    </a:p>
                  </a:txBody>
                  <a:tcPr/>
                </a:tc>
                <a:tc>
                  <a:txBody>
                    <a:bodyPr/>
                    <a:lstStyle/>
                    <a:p>
                      <a:pPr algn="l" fontAlgn="b"/>
                      <a:r>
                        <a:rPr lang="en-US" sz="1000" b="0" i="0" u="none" strike="noStrike">
                          <a:effectLst/>
                          <a:latin typeface="Arial"/>
                        </a:rPr>
                        <a:t>o  “You were great in practice but now you can’t do anything”</a:t>
                      </a:r>
                    </a:p>
                  </a:txBody>
                  <a:tcPr marL="110247"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813">
                <a:tc vMerge="1">
                  <a:txBody>
                    <a:bodyPr/>
                    <a:lstStyle/>
                    <a:p>
                      <a:endParaRPr lang="en-US"/>
                    </a:p>
                  </a:txBody>
                  <a:tcPr/>
                </a:tc>
                <a:tc>
                  <a:txBody>
                    <a:bodyPr/>
                    <a:lstStyle/>
                    <a:p>
                      <a:pPr algn="l" fontAlgn="b"/>
                      <a:r>
                        <a:rPr lang="en-US" sz="1000" b="0" i="0" u="none" strike="noStrike" dirty="0">
                          <a:effectLst/>
                          <a:latin typeface="Arial"/>
                        </a:rPr>
                        <a:t>Make interventions that tend to be non-specific or vague (i.e. "you did good today":</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354">
                <a:tc gridSpan="2">
                  <a:txBody>
                    <a:bodyPr/>
                    <a:lstStyle/>
                    <a:p>
                      <a:pPr algn="r" fontAlgn="ctr"/>
                      <a:r>
                        <a:rPr lang="en-US" sz="800" b="1" i="0" u="none" strike="noStrike" dirty="0">
                          <a:effectLst/>
                          <a:latin typeface="Arial"/>
                        </a:rPr>
                        <a:t>Criterion Complete:</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99"/>
                    </a:solidFill>
                  </a:tcPr>
                </a:tc>
                <a:tc hMerge="1">
                  <a:txBody>
                    <a:bodyPr/>
                    <a:lstStyle/>
                    <a:p>
                      <a:endParaRPr lang="en-US"/>
                    </a:p>
                  </a:txBody>
                  <a:tcPr/>
                </a:tc>
                <a:tc>
                  <a:txBody>
                    <a:bodyPr/>
                    <a:lstStyle/>
                    <a:p>
                      <a:pPr algn="r" fontAlgn="ctr"/>
                      <a:r>
                        <a:rPr lang="en-US" sz="800" b="1" i="0" u="none" strike="noStrike">
                          <a:effectLst/>
                          <a:latin typeface="Arial"/>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algn="r" fontAlgn="ctr"/>
                      <a:r>
                        <a:rPr lang="en-US" sz="800" b="1" i="0" u="none" strike="noStrike">
                          <a:effectLst/>
                          <a:latin typeface="Arial"/>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700" b="1" i="0" u="none" strike="noStrike" dirty="0">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31385891"/>
      </p:ext>
    </p:extLst>
  </p:cSld>
  <p:clrMapOvr>
    <a:masterClrMapping/>
  </p:clrMapOvr>
  <p:transition spd="slow">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3568" y="23664"/>
            <a:ext cx="7772400" cy="1143000"/>
          </a:xfrm>
        </p:spPr>
        <p:txBody>
          <a:bodyPr/>
          <a:lstStyle/>
          <a:p>
            <a:r>
              <a:rPr lang="en-US" sz="2800" dirty="0" smtClean="0"/>
              <a:t>Tracking Evidences:</a:t>
            </a:r>
            <a:br>
              <a:rPr lang="en-US" sz="2800" dirty="0" smtClean="0"/>
            </a:br>
            <a:r>
              <a:rPr lang="en-US" sz="2800" dirty="0" smtClean="0"/>
              <a:t>Support the Competitive Experience</a:t>
            </a:r>
            <a:endParaRPr lang="en-US" sz="2800" dirty="0"/>
          </a:p>
        </p:txBody>
      </p:sp>
      <p:graphicFrame>
        <p:nvGraphicFramePr>
          <p:cNvPr id="2" name="Table 1"/>
          <p:cNvGraphicFramePr>
            <a:graphicFrameLocks noGrp="1"/>
          </p:cNvGraphicFramePr>
          <p:nvPr>
            <p:extLst>
              <p:ext uri="{D42A27DB-BD31-4B8C-83A1-F6EECF244321}">
                <p14:modId xmlns:p14="http://schemas.microsoft.com/office/powerpoint/2010/main" val="2514305923"/>
              </p:ext>
            </p:extLst>
          </p:nvPr>
        </p:nvGraphicFramePr>
        <p:xfrm>
          <a:off x="251520" y="1124744"/>
          <a:ext cx="8712969" cy="4499354"/>
        </p:xfrm>
        <a:graphic>
          <a:graphicData uri="http://schemas.openxmlformats.org/drawingml/2006/table">
            <a:tbl>
              <a:tblPr/>
              <a:tblGrid>
                <a:gridCol w="1800202"/>
                <a:gridCol w="5277410"/>
                <a:gridCol w="636717"/>
                <a:gridCol w="630015"/>
                <a:gridCol w="368625"/>
              </a:tblGrid>
              <a:tr h="174326">
                <a:tc gridSpan="5">
                  <a:txBody>
                    <a:bodyPr/>
                    <a:lstStyle/>
                    <a:p>
                      <a:pPr algn="ctr" fontAlgn="ctr"/>
                      <a:r>
                        <a:rPr lang="en-US" sz="900" b="1" i="0" u="none" strike="noStrike" dirty="0">
                          <a:effectLst/>
                          <a:latin typeface="Arial"/>
                        </a:rPr>
                        <a:t>Outcome: Support the Competitive Experience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9CC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4326">
                <a:tc gridSpan="5">
                  <a:txBody>
                    <a:bodyPr/>
                    <a:lstStyle/>
                    <a:p>
                      <a:pPr algn="ctr" fontAlgn="ctr"/>
                      <a:r>
                        <a:rPr lang="en-US" sz="800" b="1" i="0" u="none" strike="noStrike">
                          <a:effectLst/>
                          <a:latin typeface="Arial"/>
                        </a:rPr>
                        <a:t>AFTER EVENT:  Uses the competitive experince in a meaningul manner for the development of the athlete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4326">
                <a:tc>
                  <a:txBody>
                    <a:bodyPr/>
                    <a:lstStyle/>
                    <a:p>
                      <a:pPr algn="ctr" fontAlgn="ctr"/>
                      <a:r>
                        <a:rPr lang="en-US" sz="800" b="1" i="0" u="none" strike="noStrike">
                          <a:effectLst/>
                          <a:latin typeface="Arial"/>
                        </a:rPr>
                        <a:t>Achievement</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Evidence</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800" b="1" i="0" u="none" strike="noStrike">
                          <a:effectLst/>
                          <a:latin typeface="Arial"/>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n-US" sz="700" b="1" i="0" u="none" strike="noStrike">
                          <a:effectLst/>
                          <a:latin typeface="Arial"/>
                        </a:rPr>
                        <a:t> </a:t>
                      </a: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99"/>
                    </a:solidFill>
                  </a:tcPr>
                </a:tc>
              </a:tr>
              <a:tr h="151081">
                <a:tc rowSpan="3">
                  <a:txBody>
                    <a:bodyPr/>
                    <a:lstStyle/>
                    <a:p>
                      <a:pPr algn="ctr" fontAlgn="ctr"/>
                      <a:r>
                        <a:rPr lang="en-US" sz="1000" b="1" i="0" u="none" strike="noStrike">
                          <a:effectLst/>
                          <a:latin typeface="Arial"/>
                        </a:rPr>
                        <a:t>Highly Effective</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a:rPr>
                        <a:t>Meet “Above Standard” and:</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14">
                  <a:txBody>
                    <a:bodyPr/>
                    <a:lstStyle/>
                    <a:p>
                      <a:pPr algn="ctr" fontAlgn="ctr"/>
                      <a:r>
                        <a:rPr lang="en-US" sz="1000" b="1" i="0" u="none" strike="noStrike">
                          <a:effectLst/>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4">
                  <a:txBody>
                    <a:bodyPr/>
                    <a:lstStyle/>
                    <a:p>
                      <a:pPr algn="ctr" fontAlgn="ctr"/>
                      <a:r>
                        <a:rPr lang="en-US" sz="1000" b="1" i="0" u="none" strike="noStrike">
                          <a:effectLst/>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897">
                <a:tc vMerge="1">
                  <a:txBody>
                    <a:bodyPr/>
                    <a:lstStyle/>
                    <a:p>
                      <a:endParaRPr lang="en-US"/>
                    </a:p>
                  </a:txBody>
                  <a:tcPr/>
                </a:tc>
                <a:tc>
                  <a:txBody>
                    <a:bodyPr/>
                    <a:lstStyle/>
                    <a:p>
                      <a:pPr algn="l" fontAlgn="b"/>
                      <a:r>
                        <a:rPr lang="en-US" sz="1000" b="0" i="0" u="none" strike="noStrike">
                          <a:effectLst/>
                          <a:latin typeface="Arial"/>
                        </a:rPr>
                        <a:t>Assess strategy plan after the competition and identify what aspects of the plan were successful and a rationale for what could be improved</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897">
                <a:tc vMerge="1">
                  <a:txBody>
                    <a:bodyPr/>
                    <a:lstStyle/>
                    <a:p>
                      <a:endParaRPr lang="en-US"/>
                    </a:p>
                  </a:txBody>
                  <a:tcPr/>
                </a:tc>
                <a:tc>
                  <a:txBody>
                    <a:bodyPr/>
                    <a:lstStyle/>
                    <a:p>
                      <a:pPr algn="l" fontAlgn="b"/>
                      <a:r>
                        <a:rPr lang="en-US" sz="1000" b="0" i="0" u="none" strike="noStrike">
                          <a:effectLst/>
                          <a:latin typeface="Arial"/>
                        </a:rPr>
                        <a:t>Provide interventions that encourage athletes to take ownership over competitive decisions where appropriate</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703">
                <a:tc rowSpan="5">
                  <a:txBody>
                    <a:bodyPr/>
                    <a:lstStyle/>
                    <a:p>
                      <a:pPr algn="ctr" fontAlgn="ctr"/>
                      <a:r>
                        <a:rPr lang="en-US" sz="1000" b="1" i="0" u="none" strike="noStrike">
                          <a:effectLst/>
                          <a:latin typeface="Arial"/>
                        </a:rPr>
                        <a:t>Above Standard</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0" u="none" strike="noStrike">
                          <a:effectLst/>
                          <a:latin typeface="Arial"/>
                        </a:rPr>
                        <a:t>Meet “Standard for Core Certification” and:</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897">
                <a:tc vMerge="1">
                  <a:txBody>
                    <a:bodyPr/>
                    <a:lstStyle/>
                    <a:p>
                      <a:endParaRPr lang="en-US"/>
                    </a:p>
                  </a:txBody>
                  <a:tcPr/>
                </a:tc>
                <a:tc>
                  <a:txBody>
                    <a:bodyPr/>
                    <a:lstStyle/>
                    <a:p>
                      <a:pPr algn="l" fontAlgn="b"/>
                      <a:r>
                        <a:rPr lang="en-US" sz="1000" b="0" i="0" u="none" strike="noStrike">
                          <a:effectLst/>
                          <a:latin typeface="Arial"/>
                        </a:rPr>
                        <a:t>Reflect upon and implement confidence and skill-building interventions during and after the competition</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4844">
                <a:tc vMerge="1">
                  <a:txBody>
                    <a:bodyPr/>
                    <a:lstStyle/>
                    <a:p>
                      <a:endParaRPr lang="en-US"/>
                    </a:p>
                  </a:txBody>
                  <a:tcPr/>
                </a:tc>
                <a:tc>
                  <a:txBody>
                    <a:bodyPr/>
                    <a:lstStyle/>
                    <a:p>
                      <a:pPr algn="l" fontAlgn="b"/>
                      <a:r>
                        <a:rPr lang="en-US" sz="1000" b="0" i="0" u="none" strike="noStrike">
                          <a:effectLst/>
                          <a:latin typeface="Arial"/>
                        </a:rPr>
                        <a:t>Use interventions that provide strategic information (event specific), manage athletes (substitutions, replacements), make adjustments for equipment (fine tuning, etc.), and implement mental strategies (arousal control)</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703">
                <a:tc vMerge="1">
                  <a:txBody>
                    <a:bodyPr/>
                    <a:lstStyle/>
                    <a:p>
                      <a:endParaRPr lang="en-US"/>
                    </a:p>
                  </a:txBody>
                  <a:tcPr/>
                </a:tc>
                <a:tc>
                  <a:txBody>
                    <a:bodyPr/>
                    <a:lstStyle/>
                    <a:p>
                      <a:pPr algn="l" fontAlgn="b"/>
                      <a:r>
                        <a:rPr lang="en-US" sz="1000" b="0" i="0" u="none" strike="noStrike">
                          <a:effectLst/>
                          <a:latin typeface="Arial"/>
                        </a:rPr>
                        <a:t>o  Ensure athletes are focused on the task, not the result or scoreboard </a:t>
                      </a:r>
                    </a:p>
                  </a:txBody>
                  <a:tcPr marL="110247"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4844">
                <a:tc vMerge="1">
                  <a:txBody>
                    <a:bodyPr/>
                    <a:lstStyle/>
                    <a:p>
                      <a:endParaRPr lang="en-US"/>
                    </a:p>
                  </a:txBody>
                  <a:tcPr/>
                </a:tc>
                <a:tc>
                  <a:txBody>
                    <a:bodyPr/>
                    <a:lstStyle/>
                    <a:p>
                      <a:pPr algn="l" fontAlgn="b"/>
                      <a:r>
                        <a:rPr lang="en-US" sz="1000" b="0" i="0" u="none" strike="noStrike">
                          <a:effectLst/>
                          <a:latin typeface="Arial"/>
                        </a:rPr>
                        <a:t>Assess the timing and interventions (or decisions to not intervene) made during the competition as appropriate to the sport and can justify which interventions may be repeated or modified in the next competition situation</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947">
                <a:tc>
                  <a:txBody>
                    <a:bodyPr/>
                    <a:lstStyle/>
                    <a:p>
                      <a:pPr algn="ctr" fontAlgn="ctr"/>
                      <a:r>
                        <a:rPr lang="en-US" sz="1000" b="1" i="0" u="none" strike="noStrike">
                          <a:effectLst/>
                          <a:latin typeface="Arial"/>
                        </a:rPr>
                        <a:t>CSCP Standard for Core Certification</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dirty="0">
                          <a:effectLst/>
                          <a:latin typeface="Arial"/>
                        </a:rPr>
                        <a:t>Debriefs performance with athletes and provides constructive feedback that identifies what and how to develop greater performance.</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460">
                <a:tc rowSpan="5">
                  <a:txBody>
                    <a:bodyPr/>
                    <a:lstStyle/>
                    <a:p>
                      <a:pPr algn="ctr" fontAlgn="ctr"/>
                      <a:r>
                        <a:rPr lang="en-US" sz="1000" b="1" i="0" u="none" strike="noStrike">
                          <a:effectLst/>
                          <a:latin typeface="Arial"/>
                        </a:rPr>
                        <a:t> </a:t>
                      </a:r>
                    </a:p>
                  </a:txBody>
                  <a:tcPr marL="0" marR="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Ignore athletes after the competition or berates athletes’ performance</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460">
                <a:tc vMerge="1">
                  <a:txBody>
                    <a:bodyPr/>
                    <a:lstStyle/>
                    <a:p>
                      <a:endParaRPr lang="en-US"/>
                    </a:p>
                  </a:txBody>
                  <a:tcPr/>
                </a:tc>
                <a:tc>
                  <a:txBody>
                    <a:bodyPr/>
                    <a:lstStyle/>
                    <a:p>
                      <a:pPr algn="l" fontAlgn="b"/>
                      <a:r>
                        <a:rPr lang="en-US" sz="1000" b="0" i="0" u="none" strike="noStrike">
                          <a:effectLst/>
                          <a:latin typeface="Arial"/>
                        </a:rPr>
                        <a:t>o  “You know that you are better than this” </a:t>
                      </a:r>
                    </a:p>
                  </a:txBody>
                  <a:tcPr marL="110247"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460">
                <a:tc vMerge="1">
                  <a:txBody>
                    <a:bodyPr/>
                    <a:lstStyle/>
                    <a:p>
                      <a:endParaRPr lang="en-US"/>
                    </a:p>
                  </a:txBody>
                  <a:tcPr/>
                </a:tc>
                <a:tc>
                  <a:txBody>
                    <a:bodyPr/>
                    <a:lstStyle/>
                    <a:p>
                      <a:pPr algn="l" fontAlgn="b"/>
                      <a:r>
                        <a:rPr lang="en-US" sz="1000" b="0" i="0" u="none" strike="noStrike">
                          <a:effectLst/>
                          <a:latin typeface="Arial"/>
                        </a:rPr>
                        <a:t>o  “Move your feet; get going; why can’t you get into position?” </a:t>
                      </a:r>
                    </a:p>
                  </a:txBody>
                  <a:tcPr marL="110247"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1081">
                <a:tc vMerge="1">
                  <a:txBody>
                    <a:bodyPr/>
                    <a:lstStyle/>
                    <a:p>
                      <a:endParaRPr lang="en-US"/>
                    </a:p>
                  </a:txBody>
                  <a:tcPr/>
                </a:tc>
                <a:tc>
                  <a:txBody>
                    <a:bodyPr/>
                    <a:lstStyle/>
                    <a:p>
                      <a:pPr algn="l" fontAlgn="b"/>
                      <a:r>
                        <a:rPr lang="en-US" sz="1000" b="0" i="0" u="none" strike="noStrike">
                          <a:effectLst/>
                          <a:latin typeface="Arial"/>
                        </a:rPr>
                        <a:t>o  “You were great in practice but now you can’t do anything”</a:t>
                      </a:r>
                    </a:p>
                  </a:txBody>
                  <a:tcPr marL="110247" marR="0" marT="0" marB="0" anchor="b">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897">
                <a:tc vMerge="1">
                  <a:txBody>
                    <a:bodyPr/>
                    <a:lstStyle/>
                    <a:p>
                      <a:endParaRPr lang="en-US"/>
                    </a:p>
                  </a:txBody>
                  <a:tcPr/>
                </a:tc>
                <a:tc>
                  <a:txBody>
                    <a:bodyPr/>
                    <a:lstStyle/>
                    <a:p>
                      <a:pPr algn="l" fontAlgn="b"/>
                      <a:r>
                        <a:rPr lang="en-US" sz="1000" b="0" i="0" u="none" strike="noStrike" dirty="0">
                          <a:effectLst/>
                          <a:latin typeface="Arial"/>
                        </a:rPr>
                        <a:t>Make interventions that tend to be non-specific or vague (i.e. "you did good today":</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ctr" fontAlgn="b"/>
                      <a:r>
                        <a:rPr lang="en-US" sz="700" b="1" i="0" u="none" strike="noStrike">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326">
                <a:tc gridSpan="2">
                  <a:txBody>
                    <a:bodyPr/>
                    <a:lstStyle/>
                    <a:p>
                      <a:pPr algn="r" fontAlgn="ctr"/>
                      <a:r>
                        <a:rPr lang="en-US" sz="800" b="1" i="0" u="none" strike="noStrike" dirty="0">
                          <a:effectLst/>
                          <a:latin typeface="Arial"/>
                        </a:rPr>
                        <a:t>Criterion Complete:</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99"/>
                    </a:solidFill>
                  </a:tcPr>
                </a:tc>
                <a:tc hMerge="1">
                  <a:txBody>
                    <a:bodyPr/>
                    <a:lstStyle/>
                    <a:p>
                      <a:endParaRPr lang="en-US"/>
                    </a:p>
                  </a:txBody>
                  <a:tcPr/>
                </a:tc>
                <a:tc>
                  <a:txBody>
                    <a:bodyPr/>
                    <a:lstStyle/>
                    <a:p>
                      <a:pPr algn="r" fontAlgn="ctr"/>
                      <a:r>
                        <a:rPr lang="en-US" sz="800" b="1" i="0" u="none" strike="noStrike">
                          <a:effectLst/>
                          <a:latin typeface="Arial"/>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algn="r" fontAlgn="ctr"/>
                      <a:r>
                        <a:rPr lang="en-US" sz="800" b="1" i="0" u="none" strike="noStrike">
                          <a:effectLst/>
                          <a:latin typeface="Arial"/>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700" b="1" i="0" u="none" strike="noStrike" dirty="0">
                          <a:effectLst/>
                          <a:latin typeface="Arial"/>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33444995"/>
      </p:ext>
    </p:extLst>
  </p:cSld>
  <p:clrMapOvr>
    <a:masterClrMapping/>
  </p:clrMapOvr>
  <p:transition spd="slow">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smtClean="0"/>
              <a:t>3. Evaluation Method &amp; Tools</a:t>
            </a:r>
            <a:endParaRPr lang="en-CA" sz="3200" dirty="0"/>
          </a:p>
        </p:txBody>
      </p:sp>
      <p:sp>
        <p:nvSpPr>
          <p:cNvPr id="3" name="Content Placeholder 2"/>
          <p:cNvSpPr>
            <a:spLocks noGrp="1"/>
          </p:cNvSpPr>
          <p:nvPr>
            <p:ph idx="1"/>
          </p:nvPr>
        </p:nvSpPr>
        <p:spPr/>
        <p:txBody>
          <a:bodyPr/>
          <a:lstStyle/>
          <a:p>
            <a:pPr algn="ctr">
              <a:buNone/>
            </a:pPr>
            <a:r>
              <a:rPr lang="en-CA" sz="2800" dirty="0" smtClean="0"/>
              <a:t>Review Comp Intro Evaluation Tool</a:t>
            </a:r>
          </a:p>
          <a:p>
            <a:pPr algn="ctr">
              <a:buNone/>
            </a:pPr>
            <a:endParaRPr lang="en-CA" sz="2800" dirty="0" smtClean="0"/>
          </a:p>
          <a:p>
            <a:pPr algn="ctr">
              <a:buNone/>
            </a:pPr>
            <a:endParaRPr lang="en-CA" sz="2800" dirty="0" smtClean="0"/>
          </a:p>
          <a:p>
            <a:pPr algn="ctr">
              <a:buNone/>
            </a:pPr>
            <a:r>
              <a:rPr lang="en-CA" sz="2800" dirty="0" smtClean="0"/>
              <a:t>Practice, Practice, Practice Using </a:t>
            </a:r>
          </a:p>
          <a:p>
            <a:pPr algn="ctr">
              <a:buNone/>
            </a:pPr>
            <a:r>
              <a:rPr lang="en-CA" sz="2800" dirty="0" smtClean="0"/>
              <a:t>Evaluation Tools</a:t>
            </a:r>
          </a:p>
          <a:p>
            <a:pPr algn="ctr">
              <a:buNone/>
            </a:pPr>
            <a:r>
              <a:rPr lang="en-CA" sz="2000" dirty="0" smtClean="0"/>
              <a:t>Strategies in Evaluation Handbook</a:t>
            </a:r>
            <a:endParaRPr lang="en-CA" sz="2000" dirty="0"/>
          </a:p>
        </p:txBody>
      </p:sp>
    </p:spTree>
  </p:cSld>
  <p:clrMapOvr>
    <a:masterClrMapping/>
  </p:clrMapOvr>
  <p:transition spd="slow">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772400" cy="743744"/>
          </a:xfrm>
        </p:spPr>
        <p:txBody>
          <a:bodyPr/>
          <a:lstStyle/>
          <a:p>
            <a:r>
              <a:rPr lang="en-US" sz="2800" dirty="0" smtClean="0">
                <a:latin typeface="+mn-lt"/>
              </a:rPr>
              <a:t>Test Assessment</a:t>
            </a:r>
            <a:endParaRPr lang="en-US" sz="2800" dirty="0">
              <a:latin typeface="+mn-lt"/>
            </a:endParaRPr>
          </a:p>
        </p:txBody>
      </p:sp>
      <p:pic>
        <p:nvPicPr>
          <p:cNvPr id="4" name="Samm_FS_Boardslide.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75656" y="1124744"/>
            <a:ext cx="6336704" cy="4224469"/>
          </a:xfrm>
        </p:spPr>
      </p:pic>
    </p:spTree>
    <p:extLst>
      <p:ext uri="{BB962C8B-B14F-4D97-AF65-F5344CB8AC3E}">
        <p14:creationId xmlns:p14="http://schemas.microsoft.com/office/powerpoint/2010/main" val="586119960"/>
      </p:ext>
    </p:extLst>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pPr eaLnBrk="1" hangingPunct="1"/>
            <a:r>
              <a:rPr lang="en-US" smtClean="0"/>
              <a:t>Debrief and Action Plan</a:t>
            </a:r>
          </a:p>
        </p:txBody>
      </p:sp>
      <p:sp>
        <p:nvSpPr>
          <p:cNvPr id="72707" name="Rectangle 3"/>
          <p:cNvSpPr>
            <a:spLocks noGrp="1" noChangeArrowheads="1"/>
          </p:cNvSpPr>
          <p:nvPr>
            <p:ph idx="1"/>
          </p:nvPr>
        </p:nvSpPr>
        <p:spPr/>
        <p:txBody>
          <a:bodyPr/>
          <a:lstStyle/>
          <a:p>
            <a:pPr eaLnBrk="1" hangingPunct="1">
              <a:lnSpc>
                <a:spcPct val="90000"/>
              </a:lnSpc>
            </a:pPr>
            <a:r>
              <a:rPr lang="en-US" sz="2800" smtClean="0"/>
              <a:t>Facilitates a debriefing after the observation using debriefing guidelines</a:t>
            </a:r>
          </a:p>
          <a:p>
            <a:pPr eaLnBrk="1" hangingPunct="1">
              <a:lnSpc>
                <a:spcPct val="90000"/>
              </a:lnSpc>
            </a:pPr>
            <a:r>
              <a:rPr lang="en-US" sz="2800" smtClean="0"/>
              <a:t>Uses debrief to continue to verify evidences and judgment of specific criteria</a:t>
            </a:r>
          </a:p>
          <a:p>
            <a:pPr eaLnBrk="1" hangingPunct="1">
              <a:lnSpc>
                <a:spcPct val="90000"/>
              </a:lnSpc>
            </a:pPr>
            <a:r>
              <a:rPr lang="en-US" sz="2800" smtClean="0"/>
              <a:t>Submits a recommendation and action plan to the coach and to the P/TSO or NSO</a:t>
            </a:r>
          </a:p>
          <a:p>
            <a:pPr eaLnBrk="1" hangingPunct="1">
              <a:lnSpc>
                <a:spcPct val="90000"/>
              </a:lnSpc>
            </a:pPr>
            <a:r>
              <a:rPr lang="en-US" sz="2800" smtClean="0"/>
              <a:t>Provides coach with sufficient feedback on progress at each stage of the certification process.</a:t>
            </a:r>
          </a:p>
        </p:txBody>
      </p:sp>
      <p:sp>
        <p:nvSpPr>
          <p:cNvPr id="29698" name="Footer Placeholder 4"/>
          <p:cNvSpPr>
            <a:spLocks noGrp="1"/>
          </p:cNvSpPr>
          <p:nvPr>
            <p:ph type="ftr" sz="quarter" idx="4294967295"/>
          </p:nvPr>
        </p:nvSpPr>
        <p:spPr bwMode="auto">
          <a:xfrm>
            <a:off x="7239000" y="6248400"/>
            <a:ext cx="1905000" cy="457200"/>
          </a:xfrm>
          <a:prstGeom prst="rect">
            <a:avLst/>
          </a:prstGeom>
          <a:noFill/>
          <a:ln>
            <a:miter lim="800000"/>
            <a:headEnd/>
            <a:tailEnd/>
          </a:ln>
        </p:spPr>
        <p:txBody>
          <a:bodyPr/>
          <a:lstStyle/>
          <a:p>
            <a:pPr algn="r"/>
            <a:r>
              <a:rPr lang="en-US" sz="1400"/>
              <a:t>©Coaching Association of Canada, 2006</a:t>
            </a:r>
          </a:p>
        </p:txBody>
      </p:sp>
      <p:sp>
        <p:nvSpPr>
          <p:cNvPr id="72709" name="Text Box 5"/>
          <p:cNvSpPr txBox="1">
            <a:spLocks noChangeArrowheads="1"/>
          </p:cNvSpPr>
          <p:nvPr/>
        </p:nvSpPr>
        <p:spPr bwMode="auto">
          <a:xfrm rot="-1433218">
            <a:off x="611188" y="3068638"/>
            <a:ext cx="7869237" cy="955675"/>
          </a:xfrm>
          <a:prstGeom prst="rect">
            <a:avLst/>
          </a:prstGeom>
          <a:solidFill>
            <a:schemeClr val="bg1"/>
          </a:solidFill>
          <a:ln w="9525">
            <a:solidFill>
              <a:schemeClr val="tx1"/>
            </a:solidFill>
            <a:miter lim="800000"/>
            <a:headEnd/>
            <a:tailEnd/>
          </a:ln>
        </p:spPr>
        <p:txBody>
          <a:bodyPr>
            <a:spAutoFit/>
          </a:bodyPr>
          <a:lstStyle/>
          <a:p>
            <a:r>
              <a:rPr lang="en-US" sz="2800">
                <a:latin typeface="Arial" charset="0"/>
              </a:rPr>
              <a:t>Correctly complete NCCP course registration form and submit to appropriate organizing body</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27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P spid="72709"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r>
              <a:rPr lang="en-US" dirty="0" smtClean="0"/>
              <a:t>Debrief</a:t>
            </a:r>
            <a:br>
              <a:rPr lang="en-US" dirty="0" smtClean="0"/>
            </a:br>
            <a:r>
              <a:rPr lang="en-US" sz="1800" dirty="0" smtClean="0"/>
              <a:t>of the session </a:t>
            </a:r>
            <a:r>
              <a:rPr lang="en-US" sz="1800" smtClean="0"/>
              <a:t>we watched…</a:t>
            </a:r>
            <a:endParaRPr lang="en-US" sz="1800" dirty="0" smtClean="0"/>
          </a:p>
        </p:txBody>
      </p:sp>
      <p:sp>
        <p:nvSpPr>
          <p:cNvPr id="105475" name="Rectangle 3"/>
          <p:cNvSpPr>
            <a:spLocks noGrp="1" noChangeArrowheads="1"/>
          </p:cNvSpPr>
          <p:nvPr>
            <p:ph idx="1"/>
          </p:nvPr>
        </p:nvSpPr>
        <p:spPr/>
        <p:txBody>
          <a:bodyPr/>
          <a:lstStyle/>
          <a:p>
            <a:pPr eaLnBrk="1" hangingPunct="1"/>
            <a:r>
              <a:rPr lang="en-US" dirty="0" smtClean="0"/>
              <a:t>Did the coach achieve the criteria?</a:t>
            </a:r>
          </a:p>
          <a:p>
            <a:pPr eaLnBrk="1" hangingPunct="1"/>
            <a:r>
              <a:rPr lang="en-US" dirty="0" smtClean="0"/>
              <a:t>How does your perception align to others?</a:t>
            </a:r>
          </a:p>
          <a:p>
            <a:pPr eaLnBrk="1" hangingPunct="1"/>
            <a:r>
              <a:rPr lang="en-US" dirty="0" smtClean="0"/>
              <a:t>Do you need to change your perception?</a:t>
            </a:r>
          </a:p>
          <a:p>
            <a:pPr eaLnBrk="1" hangingPunct="1"/>
            <a:r>
              <a:rPr lang="en-US" dirty="0" smtClean="0"/>
              <a:t>Were there specific evidences that you felt were non negotiable?</a:t>
            </a:r>
          </a:p>
        </p:txBody>
      </p:sp>
      <p:sp>
        <p:nvSpPr>
          <p:cNvPr id="31746" name="Footer Placeholder 4"/>
          <p:cNvSpPr>
            <a:spLocks noGrp="1"/>
          </p:cNvSpPr>
          <p:nvPr>
            <p:ph type="ftr" sz="quarter" idx="4294967295"/>
          </p:nvPr>
        </p:nvSpPr>
        <p:spPr bwMode="auto">
          <a:xfrm>
            <a:off x="7239000" y="6248400"/>
            <a:ext cx="1905000" cy="457200"/>
          </a:xfrm>
          <a:prstGeom prst="rect">
            <a:avLst/>
          </a:prstGeom>
          <a:noFill/>
          <a:ln>
            <a:miter lim="800000"/>
            <a:headEnd/>
            <a:tailEnd/>
          </a:ln>
        </p:spPr>
        <p:txBody>
          <a:bodyPr/>
          <a:lstStyle/>
          <a:p>
            <a:pPr algn="r"/>
            <a:r>
              <a:rPr lang="en-US" sz="1400"/>
              <a:t>©Coaching Association of Canada, 2006</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4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4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4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2"/>
          <p:cNvSpPr>
            <a:spLocks noGrp="1"/>
          </p:cNvSpPr>
          <p:nvPr>
            <p:ph type="ftr" sz="quarter" idx="4294967295"/>
          </p:nvPr>
        </p:nvSpPr>
        <p:spPr bwMode="auto">
          <a:xfrm>
            <a:off x="7239000" y="6248400"/>
            <a:ext cx="1905000" cy="457200"/>
          </a:xfrm>
          <a:prstGeom prst="rect">
            <a:avLst/>
          </a:prstGeom>
          <a:noFill/>
          <a:ln>
            <a:miter lim="800000"/>
            <a:headEnd/>
            <a:tailEnd/>
          </a:ln>
        </p:spPr>
        <p:txBody>
          <a:bodyPr/>
          <a:lstStyle/>
          <a:p>
            <a:pPr algn="r"/>
            <a:r>
              <a:rPr lang="en-US" sz="1400"/>
              <a:t>©Coaching Association of Canada, 2006</a:t>
            </a:r>
          </a:p>
        </p:txBody>
      </p:sp>
      <p:pic>
        <p:nvPicPr>
          <p:cNvPr id="4099" name="Picture 2"/>
          <p:cNvPicPr>
            <a:picLocks noChangeAspect="1" noChangeArrowheads="1"/>
          </p:cNvPicPr>
          <p:nvPr/>
        </p:nvPicPr>
        <p:blipFill>
          <a:blip r:embed="rId5" cstate="print"/>
          <a:srcRect/>
          <a:stretch>
            <a:fillRect/>
          </a:stretch>
        </p:blipFill>
        <p:spPr bwMode="auto">
          <a:xfrm>
            <a:off x="0" y="1371600"/>
            <a:ext cx="9156700" cy="5157788"/>
          </a:xfrm>
          <a:prstGeom prst="rect">
            <a:avLst/>
          </a:prstGeom>
          <a:noFill/>
          <a:ln w="9525">
            <a:noFill/>
            <a:miter lim="800000"/>
            <a:headEnd/>
            <a:tailEnd/>
          </a:ln>
        </p:spPr>
      </p:pic>
      <p:pic>
        <p:nvPicPr>
          <p:cNvPr id="252931" name="Picture 3">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8632825" y="6346825"/>
            <a:ext cx="304800" cy="304800"/>
          </a:xfrm>
          <a:prstGeom prst="rect">
            <a:avLst/>
          </a:prstGeom>
          <a:noFill/>
          <a:ln w="9525">
            <a:noFill/>
            <a:miter lim="800000"/>
            <a:headEnd/>
            <a:tailEnd/>
          </a:ln>
        </p:spPr>
      </p:pic>
      <p:pic>
        <p:nvPicPr>
          <p:cNvPr id="4101" name="Picture 4" descr="MC_NCCPclrengtxt_dec05"/>
          <p:cNvPicPr>
            <a:picLocks noChangeAspect="1" noChangeArrowheads="1"/>
          </p:cNvPicPr>
          <p:nvPr/>
        </p:nvPicPr>
        <p:blipFill>
          <a:blip r:embed="rId7" cstate="print"/>
          <a:srcRect/>
          <a:stretch>
            <a:fillRect/>
          </a:stretch>
        </p:blipFill>
        <p:spPr bwMode="auto">
          <a:xfrm>
            <a:off x="7285038" y="471488"/>
            <a:ext cx="1554162" cy="661987"/>
          </a:xfrm>
          <a:prstGeom prst="rect">
            <a:avLst/>
          </a:prstGeom>
          <a:noFill/>
          <a:ln w="9525">
            <a:noFill/>
            <a:miter lim="800000"/>
            <a:headEnd/>
            <a:tailEnd/>
          </a:ln>
        </p:spPr>
      </p:pic>
      <p:pic>
        <p:nvPicPr>
          <p:cNvPr id="4102" name="Picture 5" descr="MC_CACclrengtxt_dec05"/>
          <p:cNvPicPr>
            <a:picLocks noChangeAspect="1" noChangeArrowheads="1"/>
          </p:cNvPicPr>
          <p:nvPr/>
        </p:nvPicPr>
        <p:blipFill>
          <a:blip r:embed="rId8" cstate="print"/>
          <a:srcRect/>
          <a:stretch>
            <a:fillRect/>
          </a:stretch>
        </p:blipFill>
        <p:spPr bwMode="auto">
          <a:xfrm>
            <a:off x="274638" y="228600"/>
            <a:ext cx="1270000" cy="1147763"/>
          </a:xfrm>
          <a:prstGeom prst="rect">
            <a:avLst/>
          </a:prstGeom>
          <a:noFill/>
          <a:ln w="9525">
            <a:noFill/>
            <a:miter lim="800000"/>
            <a:headEnd/>
            <a:tailEnd/>
          </a:ln>
        </p:spPr>
      </p:pic>
      <p:sp>
        <p:nvSpPr>
          <p:cNvPr id="7" name="Rectangle 4"/>
          <p:cNvSpPr txBox="1">
            <a:spLocks noChangeArrowheads="1"/>
          </p:cNvSpPr>
          <p:nvPr/>
        </p:nvSpPr>
        <p:spPr>
          <a:xfrm>
            <a:off x="2483768" y="908720"/>
            <a:ext cx="4176464" cy="432048"/>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chemeClr val="tx2"/>
                </a:solidFill>
                <a:effectLst/>
                <a:uLnTx/>
                <a:uFillTx/>
                <a:latin typeface="+mj-lt"/>
                <a:ea typeface="+mj-ea"/>
                <a:cs typeface="+mj-cs"/>
              </a:rPr>
              <a:t>Where does</a:t>
            </a:r>
            <a:r>
              <a:rPr kumimoji="0" lang="en-US" sz="1800" b="1" i="0" u="none" strike="noStrike" kern="0" cap="none" spc="0" normalizeH="0" noProof="0" dirty="0" smtClean="0">
                <a:ln>
                  <a:noFill/>
                </a:ln>
                <a:solidFill>
                  <a:schemeClr val="tx2"/>
                </a:solidFill>
                <a:effectLst/>
                <a:uLnTx/>
                <a:uFillTx/>
                <a:latin typeface="+mj-lt"/>
                <a:ea typeface="+mj-ea"/>
                <a:cs typeface="+mj-cs"/>
              </a:rPr>
              <a:t> our program fit?</a:t>
            </a:r>
            <a:endParaRPr kumimoji="0" lang="en-US" sz="18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8" name="Down Arrow 7"/>
          <p:cNvSpPr/>
          <p:nvPr/>
        </p:nvSpPr>
        <p:spPr>
          <a:xfrm rot="10800000">
            <a:off x="4283968" y="5661248"/>
            <a:ext cx="648072" cy="57606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spd="slow" advTm="31000">
    <p:random/>
  </p:transition>
  <p:timing>
    <p:tnLst>
      <p:par>
        <p:cTn id="1" dur="indefinite" restart="never" nodeType="tmRoot">
          <p:childTnLst>
            <p:audio isNarration="1">
              <p:cMediaNode showWhenStopped="0">
                <p:cTn id="2" fill="hold" display="0">
                  <p:stCondLst>
                    <p:cond delay="indefinite"/>
                  </p:stCondLst>
                  <p:endCondLst>
                    <p:cond evt="onPrev" delay="0">
                      <p:tgtEl>
                        <p:sldTgt/>
                      </p:tgtEl>
                    </p:cond>
                    <p:cond evt="onStopAudio" delay="0">
                      <p:tgtEl>
                        <p:sldTgt/>
                      </p:tgtEl>
                    </p:cond>
                  </p:endCondLst>
                </p:cTn>
                <p:tgtEl>
                  <p:spTgt spid="252931"/>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Debriefing</a:t>
            </a:r>
            <a:endParaRPr lang="en-CA" dirty="0"/>
          </a:p>
        </p:txBody>
      </p:sp>
      <p:sp>
        <p:nvSpPr>
          <p:cNvPr id="3" name="Content Placeholder 2"/>
          <p:cNvSpPr>
            <a:spLocks noGrp="1"/>
          </p:cNvSpPr>
          <p:nvPr>
            <p:ph idx="1"/>
          </p:nvPr>
        </p:nvSpPr>
        <p:spPr/>
        <p:txBody>
          <a:bodyPr/>
          <a:lstStyle/>
          <a:p>
            <a:pPr algn="ctr">
              <a:buNone/>
            </a:pPr>
            <a:r>
              <a:rPr lang="en-CA" sz="2800" dirty="0" smtClean="0"/>
              <a:t>The primary purpose of the debriefing meeting between the candidate and the reviewer is an ongoing effort to gather data in order to understand fully the coach’s behaviours.</a:t>
            </a:r>
          </a:p>
          <a:p>
            <a:pPr algn="ctr">
              <a:buNone/>
            </a:pPr>
            <a:endParaRPr lang="en-CA" sz="2800" dirty="0" smtClean="0"/>
          </a:p>
          <a:p>
            <a:pPr algn="ctr">
              <a:buNone/>
            </a:pPr>
            <a:r>
              <a:rPr lang="en-CA" sz="2800" dirty="0" smtClean="0"/>
              <a:t> To this end, the Evaluator must rely heavily on questions that invite open-ended replies from the applicant.</a:t>
            </a:r>
          </a:p>
          <a:p>
            <a:endParaRPr lang="en-CA" dirty="0"/>
          </a:p>
        </p:txBody>
      </p:sp>
    </p:spTree>
  </p:cSld>
  <p:clrMapOvr>
    <a:masterClrMapping/>
  </p:clrMapOvr>
  <p:transition spd="slow">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Debriefing</a:t>
            </a:r>
            <a:endParaRPr lang="en-CA" dirty="0"/>
          </a:p>
        </p:txBody>
      </p:sp>
      <p:sp>
        <p:nvSpPr>
          <p:cNvPr id="3" name="Content Placeholder 2"/>
          <p:cNvSpPr>
            <a:spLocks noGrp="1"/>
          </p:cNvSpPr>
          <p:nvPr>
            <p:ph idx="1"/>
          </p:nvPr>
        </p:nvSpPr>
        <p:spPr>
          <a:xfrm>
            <a:off x="685800" y="1412776"/>
            <a:ext cx="8062664" cy="4378424"/>
          </a:xfrm>
        </p:spPr>
        <p:txBody>
          <a:bodyPr/>
          <a:lstStyle/>
          <a:p>
            <a:pPr algn="ctr">
              <a:buNone/>
            </a:pPr>
            <a:r>
              <a:rPr lang="en-CA" sz="2800" dirty="0" smtClean="0"/>
              <a:t>The second purpose of the debriefing is to provide feedback to the candidate about what went well and what areas need improvement. In this phase, the Evaluator should provide feedback as needed, using formative, impersonal, and non-judgmental language (e.g., “The next time you try that, you might want to …”).  </a:t>
            </a:r>
          </a:p>
          <a:p>
            <a:pPr algn="ctr">
              <a:buNone/>
            </a:pPr>
            <a:r>
              <a:rPr lang="en-CA" sz="2800" dirty="0" smtClean="0"/>
              <a:t>The coach candidate should always leave the debrief with an action plan.  </a:t>
            </a:r>
          </a:p>
          <a:p>
            <a:endParaRPr lang="en-CA" dirty="0"/>
          </a:p>
        </p:txBody>
      </p:sp>
    </p:spTree>
  </p:cSld>
  <p:clrMapOvr>
    <a:masterClrMapping/>
  </p:clrMapOvr>
  <p:transition spd="slow">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548680"/>
            <a:ext cx="7772400" cy="887760"/>
          </a:xfrm>
        </p:spPr>
        <p:txBody>
          <a:bodyPr/>
          <a:lstStyle/>
          <a:p>
            <a:r>
              <a:rPr lang="en-CA" dirty="0" smtClean="0"/>
              <a:t>Debriefing</a:t>
            </a:r>
            <a:endParaRPr lang="en-CA" dirty="0"/>
          </a:p>
        </p:txBody>
      </p:sp>
      <p:sp>
        <p:nvSpPr>
          <p:cNvPr id="3" name="Content Placeholder 2"/>
          <p:cNvSpPr>
            <a:spLocks noGrp="1"/>
          </p:cNvSpPr>
          <p:nvPr>
            <p:ph idx="1"/>
          </p:nvPr>
        </p:nvSpPr>
        <p:spPr>
          <a:xfrm>
            <a:off x="683568" y="1124744"/>
            <a:ext cx="7772400" cy="4450432"/>
          </a:xfrm>
        </p:spPr>
        <p:txBody>
          <a:bodyPr/>
          <a:lstStyle/>
          <a:p>
            <a:pPr>
              <a:buNone/>
            </a:pPr>
            <a:endParaRPr lang="en-CA" sz="2400" dirty="0" smtClean="0"/>
          </a:p>
          <a:p>
            <a:pPr>
              <a:buNone/>
            </a:pPr>
            <a:endParaRPr lang="en-CA" sz="2400" dirty="0" smtClean="0"/>
          </a:p>
          <a:p>
            <a:pPr>
              <a:buNone/>
            </a:pPr>
            <a:r>
              <a:rPr lang="en-CA" sz="2400" dirty="0" smtClean="0"/>
              <a:t>The debriefing should have three main parts:</a:t>
            </a:r>
          </a:p>
          <a:p>
            <a:pPr>
              <a:buNone/>
            </a:pPr>
            <a:endParaRPr lang="en-CA" sz="2400" dirty="0" smtClean="0"/>
          </a:p>
          <a:p>
            <a:pPr>
              <a:buNone/>
            </a:pPr>
            <a:r>
              <a:rPr lang="en-CA" sz="2400" b="1" dirty="0" smtClean="0"/>
              <a:t>1 – Opening: </a:t>
            </a:r>
            <a:r>
              <a:rPr lang="en-CA" sz="2400" dirty="0" smtClean="0"/>
              <a:t>Opening remarks should use a language that invites the candidate to reflect, to self-assess, and to present more information about his or her knowledge. The opening stage of the debriefing also provides an opportunity to continue data collection about the coach. </a:t>
            </a:r>
          </a:p>
          <a:p>
            <a:pPr>
              <a:buNone/>
            </a:pPr>
            <a:endParaRPr lang="en-CA" sz="2000" dirty="0" smtClean="0"/>
          </a:p>
          <a:p>
            <a:endParaRPr lang="en-CA" dirty="0"/>
          </a:p>
        </p:txBody>
      </p:sp>
    </p:spTree>
  </p:cSld>
  <p:clrMapOvr>
    <a:masterClrMapping/>
  </p:clrMapOvr>
  <p:transition spd="slow">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7772400" cy="887760"/>
          </a:xfrm>
        </p:spPr>
        <p:txBody>
          <a:bodyPr/>
          <a:lstStyle/>
          <a:p>
            <a:r>
              <a:rPr lang="en-CA" dirty="0" smtClean="0"/>
              <a:t>Debriefing</a:t>
            </a:r>
            <a:endParaRPr lang="en-CA" dirty="0"/>
          </a:p>
        </p:txBody>
      </p:sp>
      <p:sp>
        <p:nvSpPr>
          <p:cNvPr id="3" name="Content Placeholder 2"/>
          <p:cNvSpPr>
            <a:spLocks noGrp="1"/>
          </p:cNvSpPr>
          <p:nvPr>
            <p:ph idx="1"/>
          </p:nvPr>
        </p:nvSpPr>
        <p:spPr>
          <a:xfrm>
            <a:off x="683568" y="1268760"/>
            <a:ext cx="7772400" cy="4450432"/>
          </a:xfrm>
        </p:spPr>
        <p:txBody>
          <a:bodyPr/>
          <a:lstStyle/>
          <a:p>
            <a:pPr>
              <a:buNone/>
            </a:pPr>
            <a:r>
              <a:rPr lang="en-CA" sz="2200" b="1" dirty="0" smtClean="0"/>
              <a:t>2 – Facilitation: </a:t>
            </a:r>
            <a:r>
              <a:rPr lang="en-CA" sz="2200" dirty="0" smtClean="0"/>
              <a:t>The facilitation phase assists in leading the coach in guided discovery to probe areas for further evidence. The Evaluator should ask the coach specific questions that relate to evidence within the observation that may have caused some concern or needed clarification. The Evaluator may also present specific scenarios to the coach for evidence that may not have been observed in the practice. </a:t>
            </a:r>
          </a:p>
          <a:p>
            <a:pPr>
              <a:buNone/>
            </a:pPr>
            <a:endParaRPr lang="en-CA" sz="2200" dirty="0" smtClean="0"/>
          </a:p>
          <a:p>
            <a:pPr>
              <a:buNone/>
            </a:pPr>
            <a:r>
              <a:rPr lang="en-CA" sz="2200" b="1" dirty="0" smtClean="0"/>
              <a:t>3 – Closing: </a:t>
            </a:r>
            <a:r>
              <a:rPr lang="en-CA" sz="2200" dirty="0" smtClean="0"/>
              <a:t>The closing phase of the debriefing allows the Evaluator to summarize key points and provide feedback. The Evaluator may provide comments on specific evidence or provide suggestions for improvement.</a:t>
            </a:r>
          </a:p>
          <a:p>
            <a:pPr>
              <a:buNone/>
            </a:pPr>
            <a:endParaRPr lang="en-CA" dirty="0"/>
          </a:p>
        </p:txBody>
      </p:sp>
    </p:spTree>
  </p:cSld>
  <p:clrMapOvr>
    <a:masterClrMapping/>
  </p:clrMapOvr>
  <p:transition spd="slow">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ctrTitle"/>
          </p:nvPr>
        </p:nvSpPr>
        <p:spPr>
          <a:xfrm>
            <a:off x="683568" y="764704"/>
            <a:ext cx="7772400" cy="1107554"/>
          </a:xfrm>
        </p:spPr>
        <p:txBody>
          <a:bodyPr/>
          <a:lstStyle/>
          <a:p>
            <a:r>
              <a:rPr lang="en-US" dirty="0" smtClean="0"/>
              <a:t>Model &amp; Practice Debrief</a:t>
            </a:r>
          </a:p>
        </p:txBody>
      </p:sp>
      <p:sp>
        <p:nvSpPr>
          <p:cNvPr id="32771" name="Subtitle 4"/>
          <p:cNvSpPr>
            <a:spLocks noGrp="1"/>
          </p:cNvSpPr>
          <p:nvPr>
            <p:ph type="subTitle" idx="1"/>
          </p:nvPr>
        </p:nvSpPr>
        <p:spPr>
          <a:xfrm>
            <a:off x="899592" y="1772816"/>
            <a:ext cx="7344816" cy="3865984"/>
          </a:xfrm>
        </p:spPr>
        <p:txBody>
          <a:bodyPr/>
          <a:lstStyle/>
          <a:p>
            <a:r>
              <a:rPr lang="en-US" sz="2400" dirty="0" smtClean="0"/>
              <a:t>Groups of 3.</a:t>
            </a:r>
          </a:p>
          <a:p>
            <a:endParaRPr lang="en-US" sz="2400" dirty="0" smtClean="0"/>
          </a:p>
          <a:p>
            <a:r>
              <a:rPr lang="en-US" sz="2400" dirty="0" smtClean="0"/>
              <a:t>Mentor/Evaluator – Observes and completes pre-brief &amp; debrief</a:t>
            </a:r>
          </a:p>
          <a:p>
            <a:r>
              <a:rPr lang="en-US" sz="2400" dirty="0" smtClean="0"/>
              <a:t>LF – teaches a skill</a:t>
            </a:r>
          </a:p>
          <a:p>
            <a:r>
              <a:rPr lang="en-US" sz="2400" dirty="0" smtClean="0"/>
              <a:t>Coach – takes what is taught and attempts it.</a:t>
            </a:r>
          </a:p>
          <a:p>
            <a:endParaRPr lang="en-US" sz="2400" dirty="0" smtClean="0"/>
          </a:p>
          <a:p>
            <a:r>
              <a:rPr lang="en-US" sz="2400" dirty="0" smtClean="0"/>
              <a:t>Skills can be snowboard specific or completely random (ex. Learning to lower yourself to the ground using only one leg)</a:t>
            </a:r>
          </a:p>
        </p:txBody>
      </p:sp>
    </p:spTree>
  </p:cSld>
  <p:clrMapOvr>
    <a:masterClrMapping/>
  </p:clrMapOvr>
  <p:transition spd="slow">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ctrTitle"/>
          </p:nvPr>
        </p:nvSpPr>
        <p:spPr>
          <a:xfrm>
            <a:off x="683568" y="764704"/>
            <a:ext cx="7772400" cy="648072"/>
          </a:xfrm>
        </p:spPr>
        <p:txBody>
          <a:bodyPr/>
          <a:lstStyle/>
          <a:p>
            <a:r>
              <a:rPr lang="en-CA" sz="3200" dirty="0" smtClean="0"/>
              <a:t>CSCP Debriefing Template:</a:t>
            </a:r>
            <a:r>
              <a:rPr lang="en-CA" dirty="0" smtClean="0"/>
              <a:t/>
            </a:r>
            <a:br>
              <a:rPr lang="en-CA" dirty="0" smtClean="0"/>
            </a:br>
            <a:endParaRPr lang="en-US" dirty="0" smtClean="0"/>
          </a:p>
        </p:txBody>
      </p:sp>
      <p:sp>
        <p:nvSpPr>
          <p:cNvPr id="32771" name="Subtitle 4"/>
          <p:cNvSpPr>
            <a:spLocks noGrp="1"/>
          </p:cNvSpPr>
          <p:nvPr>
            <p:ph type="subTitle" idx="1"/>
          </p:nvPr>
        </p:nvSpPr>
        <p:spPr>
          <a:xfrm>
            <a:off x="539552" y="1124744"/>
            <a:ext cx="8208912" cy="4680520"/>
          </a:xfrm>
        </p:spPr>
        <p:txBody>
          <a:bodyPr/>
          <a:lstStyle/>
          <a:p>
            <a:pPr algn="l"/>
            <a:r>
              <a:rPr lang="en-CA" sz="1800" dirty="0" smtClean="0"/>
              <a:t> What did you think went well and why?</a:t>
            </a:r>
          </a:p>
          <a:p>
            <a:pPr algn="l"/>
            <a:r>
              <a:rPr lang="en-CA" sz="1800" i="1" dirty="0" smtClean="0"/>
              <a:t>	Know what went well before</a:t>
            </a:r>
            <a:endParaRPr lang="en-CA" sz="1800" dirty="0" smtClean="0"/>
          </a:p>
          <a:p>
            <a:pPr lvl="0" algn="l"/>
            <a:r>
              <a:rPr lang="en-CA" sz="1800" dirty="0" smtClean="0"/>
              <a:t>What might you have changed today and how would you have changed it?</a:t>
            </a:r>
          </a:p>
          <a:p>
            <a:pPr lvl="0" algn="l"/>
            <a:r>
              <a:rPr lang="en-CA" sz="1800" dirty="0" smtClean="0"/>
              <a:t> (If required) What evidence from today’s practice needs to be reviewed or discussed further?</a:t>
            </a:r>
          </a:p>
          <a:p>
            <a:pPr lvl="0" algn="l"/>
            <a:r>
              <a:rPr lang="en-CA" sz="1800" dirty="0" smtClean="0"/>
              <a:t>I noticed that you did (specific observation), why did you do that or what might you have done differently?</a:t>
            </a:r>
          </a:p>
          <a:p>
            <a:pPr algn="l"/>
            <a:r>
              <a:rPr lang="en-CA" sz="1800" i="1" dirty="0" smtClean="0"/>
              <a:t>Look at structure of session:</a:t>
            </a:r>
            <a:endParaRPr lang="en-CA" sz="1800" dirty="0" smtClean="0"/>
          </a:p>
          <a:p>
            <a:pPr algn="l"/>
            <a:r>
              <a:rPr lang="en-CA" sz="1800" i="1" dirty="0" smtClean="0"/>
              <a:t>How to make use of every possible time with athlete = look at how could have used time and facilities to better advantage.</a:t>
            </a:r>
            <a:endParaRPr lang="en-CA" sz="1800" dirty="0" smtClean="0"/>
          </a:p>
          <a:p>
            <a:pPr algn="l"/>
            <a:r>
              <a:rPr lang="en-CA" sz="1800" i="1" dirty="0" smtClean="0"/>
              <a:t>Look at types of questions asked</a:t>
            </a:r>
            <a:endParaRPr lang="en-CA" sz="1800" dirty="0" smtClean="0"/>
          </a:p>
          <a:p>
            <a:pPr algn="l"/>
            <a:r>
              <a:rPr lang="en-CA" sz="1800" i="1" dirty="0" smtClean="0"/>
              <a:t>Look at athlete engagement</a:t>
            </a:r>
            <a:endParaRPr lang="en-CA" sz="1800" dirty="0" smtClean="0"/>
          </a:p>
          <a:p>
            <a:pPr lvl="0" algn="l"/>
            <a:r>
              <a:rPr lang="en-CA" sz="1800" dirty="0" smtClean="0"/>
              <a:t>Overall I thought you did (summary / feedback). List strengths &amp; areas that require a little more attention.</a:t>
            </a:r>
          </a:p>
          <a:p>
            <a:endParaRPr lang="en-US" sz="1800" dirty="0" smtClean="0"/>
          </a:p>
        </p:txBody>
      </p:sp>
    </p:spTree>
  </p:cSld>
  <p:clrMapOvr>
    <a:masterClrMapping/>
  </p:clrMapOvr>
  <p:transition spd="slow">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lstStyle/>
          <a:p>
            <a:pPr eaLnBrk="1" hangingPunct="1"/>
            <a:r>
              <a:rPr lang="en-US" smtClean="0"/>
              <a:t>Debriefing the Debrief</a:t>
            </a:r>
          </a:p>
        </p:txBody>
      </p:sp>
      <p:sp>
        <p:nvSpPr>
          <p:cNvPr id="80899" name="Rectangle 3"/>
          <p:cNvSpPr>
            <a:spLocks noGrp="1" noChangeArrowheads="1"/>
          </p:cNvSpPr>
          <p:nvPr>
            <p:ph idx="1"/>
          </p:nvPr>
        </p:nvSpPr>
        <p:spPr>
          <a:xfrm>
            <a:off x="684213" y="1628775"/>
            <a:ext cx="7772400" cy="4114800"/>
          </a:xfrm>
        </p:spPr>
        <p:txBody>
          <a:bodyPr/>
          <a:lstStyle/>
          <a:p>
            <a:pPr eaLnBrk="1" hangingPunct="1"/>
            <a:r>
              <a:rPr lang="en-US" smtClean="0"/>
              <a:t>What did you see?</a:t>
            </a:r>
          </a:p>
          <a:p>
            <a:pPr eaLnBrk="1" hangingPunct="1"/>
            <a:r>
              <a:rPr lang="en-US" smtClean="0"/>
              <a:t>How did you feel?</a:t>
            </a:r>
          </a:p>
          <a:p>
            <a:pPr eaLnBrk="1" hangingPunct="1"/>
            <a:r>
              <a:rPr lang="en-US" smtClean="0"/>
              <a:t>What went well?</a:t>
            </a:r>
          </a:p>
          <a:p>
            <a:pPr eaLnBrk="1" hangingPunct="1"/>
            <a:r>
              <a:rPr lang="en-US" smtClean="0"/>
              <a:t>What would you recommend for improvement?</a:t>
            </a:r>
          </a:p>
        </p:txBody>
      </p:sp>
      <p:sp>
        <p:nvSpPr>
          <p:cNvPr id="52226" name="Footer Placeholder 4"/>
          <p:cNvSpPr>
            <a:spLocks noGrp="1"/>
          </p:cNvSpPr>
          <p:nvPr>
            <p:ph type="ftr" sz="quarter" idx="4294967295"/>
          </p:nvPr>
        </p:nvSpPr>
        <p:spPr bwMode="auto">
          <a:xfrm>
            <a:off x="7239000" y="6248400"/>
            <a:ext cx="1905000" cy="457200"/>
          </a:xfrm>
          <a:prstGeom prst="rect">
            <a:avLst/>
          </a:prstGeom>
          <a:noFill/>
          <a:ln>
            <a:miter lim="800000"/>
            <a:headEnd/>
            <a:tailEnd/>
          </a:ln>
        </p:spPr>
        <p:txBody>
          <a:bodyPr/>
          <a:lstStyle/>
          <a:p>
            <a:pPr algn="r"/>
            <a:r>
              <a:rPr lang="en-US" sz="1400"/>
              <a:t>©Coaching Association of Canada, 2006</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8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08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08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08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ctrTitle"/>
          </p:nvPr>
        </p:nvSpPr>
        <p:spPr>
          <a:xfrm>
            <a:off x="611560" y="1196752"/>
            <a:ext cx="7772400" cy="936575"/>
          </a:xfrm>
        </p:spPr>
        <p:txBody>
          <a:bodyPr/>
          <a:lstStyle/>
          <a:p>
            <a:pPr eaLnBrk="1" hangingPunct="1"/>
            <a:r>
              <a:rPr lang="en-US" dirty="0" smtClean="0"/>
              <a:t>4.  Gaining Consistency</a:t>
            </a:r>
            <a:br>
              <a:rPr lang="en-US" dirty="0" smtClean="0"/>
            </a:br>
            <a:endParaRPr lang="en-US" sz="3200" dirty="0" smtClean="0"/>
          </a:p>
        </p:txBody>
      </p:sp>
      <p:sp>
        <p:nvSpPr>
          <p:cNvPr id="30724" name="Rectangle 3"/>
          <p:cNvSpPr>
            <a:spLocks noGrp="1" noChangeArrowheads="1"/>
          </p:cNvSpPr>
          <p:nvPr>
            <p:ph type="subTitle" idx="1"/>
          </p:nvPr>
        </p:nvSpPr>
        <p:spPr>
          <a:xfrm>
            <a:off x="683568" y="1988840"/>
            <a:ext cx="7704856" cy="3528392"/>
          </a:xfrm>
        </p:spPr>
        <p:txBody>
          <a:bodyPr/>
          <a:lstStyle/>
          <a:p>
            <a:pPr eaLnBrk="1" hangingPunct="1"/>
            <a:endParaRPr lang="en-US" sz="2800" dirty="0" smtClean="0"/>
          </a:p>
          <a:p>
            <a:pPr eaLnBrk="1" hangingPunct="1"/>
            <a:r>
              <a:rPr lang="en-US" sz="2800" dirty="0" smtClean="0"/>
              <a:t>Evaluating a Practice Plan</a:t>
            </a:r>
          </a:p>
          <a:p>
            <a:pPr eaLnBrk="1" hangingPunct="1"/>
            <a:r>
              <a:rPr lang="en-US" sz="2800" dirty="0" smtClean="0"/>
              <a:t>Review Comp Intro Portfolio Guide.</a:t>
            </a:r>
          </a:p>
          <a:p>
            <a:pPr eaLnBrk="1" hangingPunct="1"/>
            <a:endParaRPr lang="en-US" sz="2800" dirty="0" smtClean="0"/>
          </a:p>
          <a:p>
            <a:pPr eaLnBrk="1" hangingPunct="1"/>
            <a:r>
              <a:rPr lang="en-US" sz="2800" dirty="0" smtClean="0"/>
              <a:t>Identify which session plan meets expectations</a:t>
            </a:r>
          </a:p>
          <a:p>
            <a:pPr eaLnBrk="1" hangingPunct="1"/>
            <a:endParaRPr lang="en-US" sz="2800" dirty="0" smtClean="0"/>
          </a:p>
        </p:txBody>
      </p:sp>
      <p:sp>
        <p:nvSpPr>
          <p:cNvPr id="30722" name="Footer Placeholder 4"/>
          <p:cNvSpPr>
            <a:spLocks noGrp="1"/>
          </p:cNvSpPr>
          <p:nvPr>
            <p:ph type="ftr" sz="quarter" idx="4294967295"/>
          </p:nvPr>
        </p:nvSpPr>
        <p:spPr bwMode="auto">
          <a:xfrm>
            <a:off x="7239000" y="6248400"/>
            <a:ext cx="1905000" cy="457200"/>
          </a:xfrm>
          <a:prstGeom prst="rect">
            <a:avLst/>
          </a:prstGeom>
          <a:noFill/>
          <a:ln>
            <a:miter lim="800000"/>
            <a:headEnd/>
            <a:tailEnd/>
          </a:ln>
        </p:spPr>
        <p:txBody>
          <a:bodyPr/>
          <a:lstStyle/>
          <a:p>
            <a:pPr algn="r"/>
            <a:r>
              <a:rPr lang="en-US" sz="1400"/>
              <a:t>©Coaching Association of Canada, 2006</a:t>
            </a:r>
          </a:p>
        </p:txBody>
      </p:sp>
    </p:spTree>
  </p:cSld>
  <p:clrMapOvr>
    <a:masterClrMapping/>
  </p:clrMapOvr>
  <p:transition spd="slow">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Final Steps</a:t>
            </a:r>
            <a:endParaRPr lang="en-CA" dirty="0"/>
          </a:p>
        </p:txBody>
      </p:sp>
      <p:sp>
        <p:nvSpPr>
          <p:cNvPr id="3" name="Content Placeholder 2"/>
          <p:cNvSpPr>
            <a:spLocks noGrp="1"/>
          </p:cNvSpPr>
          <p:nvPr>
            <p:ph idx="1"/>
          </p:nvPr>
        </p:nvSpPr>
        <p:spPr/>
        <p:txBody>
          <a:bodyPr/>
          <a:lstStyle/>
          <a:p>
            <a:pPr marL="514350" indent="-514350">
              <a:buAutoNum type="arabicPeriod" startAt="7"/>
            </a:pPr>
            <a:r>
              <a:rPr lang="en-CA" sz="2400" dirty="0" smtClean="0"/>
              <a:t>Action Planning</a:t>
            </a:r>
          </a:p>
          <a:p>
            <a:pPr marL="1314450" lvl="2" indent="-514350">
              <a:buNone/>
            </a:pPr>
            <a:r>
              <a:rPr lang="en-CA" dirty="0" smtClean="0"/>
              <a:t>Ensuring the evaluators can give coaches a plan to move forward with their certification and coaching improvements.</a:t>
            </a:r>
          </a:p>
          <a:p>
            <a:pPr marL="1314450" lvl="2" indent="-514350">
              <a:buNone/>
            </a:pPr>
            <a:endParaRPr lang="en-CA" dirty="0" smtClean="0"/>
          </a:p>
          <a:p>
            <a:pPr marL="1314450" lvl="2" indent="-514350">
              <a:buNone/>
            </a:pPr>
            <a:r>
              <a:rPr lang="en-CA" sz="2400" dirty="0" smtClean="0"/>
              <a:t>Establish short-term and long-term goals for the coach’s development.  Discuss P.D. opportunities available. </a:t>
            </a:r>
          </a:p>
          <a:p>
            <a:pPr marL="514350" indent="-514350">
              <a:buNone/>
            </a:pPr>
            <a:endParaRPr lang="en-CA" sz="2400" dirty="0" smtClean="0"/>
          </a:p>
        </p:txBody>
      </p:sp>
    </p:spTree>
  </p:cSld>
  <p:clrMapOvr>
    <a:masterClrMapping/>
  </p:clrMapOvr>
  <p:transition spd="slow">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772400" cy="1143000"/>
          </a:xfrm>
        </p:spPr>
        <p:txBody>
          <a:bodyPr/>
          <a:lstStyle/>
          <a:p>
            <a:r>
              <a:rPr lang="en-CA" dirty="0" smtClean="0"/>
              <a:t>System Administration</a:t>
            </a:r>
            <a:endParaRPr lang="en-CA" dirty="0"/>
          </a:p>
        </p:txBody>
      </p:sp>
      <p:sp>
        <p:nvSpPr>
          <p:cNvPr id="3" name="Content Placeholder 2"/>
          <p:cNvSpPr>
            <a:spLocks noGrp="1"/>
          </p:cNvSpPr>
          <p:nvPr>
            <p:ph idx="1"/>
          </p:nvPr>
        </p:nvSpPr>
        <p:spPr>
          <a:xfrm>
            <a:off x="685800" y="1268760"/>
            <a:ext cx="7772400" cy="4522440"/>
          </a:xfrm>
        </p:spPr>
        <p:txBody>
          <a:bodyPr/>
          <a:lstStyle/>
          <a:p>
            <a:pPr algn="ctr">
              <a:buNone/>
            </a:pPr>
            <a:r>
              <a:rPr lang="en-CA" sz="2800" dirty="0" smtClean="0"/>
              <a:t>Course costs </a:t>
            </a:r>
            <a:r>
              <a:rPr lang="en-CA" sz="2800" dirty="0" smtClean="0"/>
              <a:t>2016-2017</a:t>
            </a:r>
            <a:endParaRPr lang="en-CA" sz="2800" dirty="0" smtClean="0"/>
          </a:p>
          <a:p>
            <a:pPr algn="ctr">
              <a:buNone/>
            </a:pPr>
            <a:endParaRPr lang="en-CA" sz="2800" dirty="0" smtClean="0"/>
          </a:p>
        </p:txBody>
      </p:sp>
      <p:sp>
        <p:nvSpPr>
          <p:cNvPr id="4" name="Rectangle 3"/>
          <p:cNvSpPr/>
          <p:nvPr/>
        </p:nvSpPr>
        <p:spPr>
          <a:xfrm>
            <a:off x="467544" y="2060848"/>
            <a:ext cx="7992888" cy="3170099"/>
          </a:xfrm>
          <a:prstGeom prst="rect">
            <a:avLst/>
          </a:prstGeom>
        </p:spPr>
        <p:txBody>
          <a:bodyPr wrap="square">
            <a:spAutoFit/>
          </a:bodyPr>
          <a:lstStyle/>
          <a:p>
            <a:pPr algn="ctr"/>
            <a:r>
              <a:rPr lang="en-CA" sz="2000" b="1" dirty="0" smtClean="0">
                <a:latin typeface="+mn-lt"/>
              </a:rPr>
              <a:t>Comp Intro Coach Course (3 Days)</a:t>
            </a:r>
          </a:p>
          <a:p>
            <a:endParaRPr lang="en-CA" sz="2000" b="1" dirty="0" smtClean="0">
              <a:latin typeface="+mn-lt"/>
            </a:endParaRPr>
          </a:p>
          <a:p>
            <a:r>
              <a:rPr lang="en-CA" sz="2000" dirty="0" smtClean="0">
                <a:latin typeface="+mn-lt"/>
              </a:rPr>
              <a:t>	o Participant fee: $</a:t>
            </a:r>
            <a:r>
              <a:rPr lang="en-CA" sz="2000" dirty="0" smtClean="0">
                <a:latin typeface="+mn-lt"/>
              </a:rPr>
              <a:t>350 </a:t>
            </a:r>
            <a:r>
              <a:rPr lang="en-CA" sz="2000" dirty="0" smtClean="0">
                <a:latin typeface="+mn-lt"/>
              </a:rPr>
              <a:t>(paid online)</a:t>
            </a:r>
          </a:p>
          <a:p>
            <a:endParaRPr lang="en-CA" sz="2000" dirty="0" smtClean="0">
              <a:latin typeface="+mn-lt"/>
            </a:endParaRPr>
          </a:p>
          <a:p>
            <a:pPr lvl="2">
              <a:buFont typeface="Courier New" pitchFamily="49" charset="0"/>
              <a:buChar char="o"/>
            </a:pPr>
            <a:r>
              <a:rPr lang="en-CA" sz="2000" dirty="0" smtClean="0">
                <a:latin typeface="+mn-lt"/>
              </a:rPr>
              <a:t> </a:t>
            </a:r>
            <a:r>
              <a:rPr lang="en-CA" sz="2000" b="1" dirty="0" smtClean="0">
                <a:latin typeface="+mn-lt"/>
              </a:rPr>
              <a:t>Evaluation process:  </a:t>
            </a:r>
            <a:r>
              <a:rPr lang="en-CA" sz="2000" dirty="0" smtClean="0">
                <a:latin typeface="+mn-lt"/>
              </a:rPr>
              <a:t>Cost included in course, coach registers online.  </a:t>
            </a:r>
          </a:p>
          <a:p>
            <a:pPr lvl="2">
              <a:buFont typeface="Courier New" pitchFamily="49" charset="0"/>
              <a:buChar char="o"/>
            </a:pPr>
            <a:endParaRPr lang="en-CA" sz="2000" b="1" dirty="0" smtClean="0">
              <a:latin typeface="+mn-lt"/>
            </a:endParaRPr>
          </a:p>
          <a:p>
            <a:pPr lvl="2">
              <a:buFont typeface="Courier New" pitchFamily="49" charset="0"/>
              <a:buChar char="o"/>
            </a:pPr>
            <a:r>
              <a:rPr lang="en-CA" sz="2000" b="1" dirty="0" smtClean="0">
                <a:latin typeface="+mn-lt"/>
              </a:rPr>
              <a:t> Mentor/Evaluator Salary:  </a:t>
            </a:r>
            <a:r>
              <a:rPr lang="en-CA" sz="2000" dirty="0" smtClean="0">
                <a:latin typeface="+mn-lt"/>
              </a:rPr>
              <a:t>$75 per completed mentorship</a:t>
            </a:r>
          </a:p>
          <a:p>
            <a:endParaRPr lang="en-CA" sz="2000" dirty="0" smtClean="0">
              <a:latin typeface="+mn-lt"/>
            </a:endParaRPr>
          </a:p>
          <a:p>
            <a:endParaRPr lang="en-CA" sz="2000" dirty="0" smtClean="0">
              <a:latin typeface="+mn-lt"/>
            </a:endParaRPr>
          </a:p>
        </p:txBody>
      </p:sp>
    </p:spTree>
  </p:cSld>
  <p:clrMapOvr>
    <a:masterClrMapping/>
  </p:clrMapOvr>
  <p:transition spd="slow">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170" name="Rectangle 2050"/>
          <p:cNvSpPr>
            <a:spLocks noGrp="1" noChangeArrowheads="1"/>
          </p:cNvSpPr>
          <p:nvPr>
            <p:ph type="ctrTitle"/>
          </p:nvPr>
        </p:nvSpPr>
        <p:spPr>
          <a:xfrm>
            <a:off x="685800" y="2286000"/>
            <a:ext cx="7772400" cy="1143000"/>
          </a:xfrm>
        </p:spPr>
        <p:txBody>
          <a:bodyPr/>
          <a:lstStyle/>
          <a:p>
            <a:pPr eaLnBrk="1" hangingPunct="1"/>
            <a:r>
              <a:rPr lang="en-US" dirty="0" smtClean="0">
                <a:solidFill>
                  <a:schemeClr val="tx1"/>
                </a:solidFill>
              </a:rPr>
              <a:t>How do we determine competency for a job that is as much an art as it is a science?</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lstStyle/>
          <a:p>
            <a:pPr eaLnBrk="1" hangingPunct="1"/>
            <a:r>
              <a:rPr lang="en-US" smtClean="0"/>
              <a:t>Training the Evaluator Summary</a:t>
            </a:r>
          </a:p>
        </p:txBody>
      </p:sp>
      <p:sp>
        <p:nvSpPr>
          <p:cNvPr id="53252" name="Rectangle 3"/>
          <p:cNvSpPr>
            <a:spLocks noGrp="1" noChangeArrowheads="1"/>
          </p:cNvSpPr>
          <p:nvPr>
            <p:ph idx="1"/>
          </p:nvPr>
        </p:nvSpPr>
        <p:spPr>
          <a:xfrm>
            <a:off x="683568" y="1916832"/>
            <a:ext cx="7772400" cy="3768824"/>
          </a:xfrm>
        </p:spPr>
        <p:txBody>
          <a:bodyPr/>
          <a:lstStyle/>
          <a:p>
            <a:pPr eaLnBrk="1" hangingPunct="1">
              <a:lnSpc>
                <a:spcPct val="90000"/>
              </a:lnSpc>
            </a:pPr>
            <a:r>
              <a:rPr lang="en-US" sz="2800" dirty="0" smtClean="0"/>
              <a:t>Provide background and structure of NCCP certification</a:t>
            </a:r>
          </a:p>
          <a:p>
            <a:pPr eaLnBrk="1" hangingPunct="1">
              <a:lnSpc>
                <a:spcPct val="90000"/>
              </a:lnSpc>
            </a:pPr>
            <a:r>
              <a:rPr lang="en-US" sz="2800" dirty="0" smtClean="0"/>
              <a:t>Familiarize evaluator with CSCP Program Material and pathways.</a:t>
            </a:r>
          </a:p>
          <a:p>
            <a:pPr eaLnBrk="1" hangingPunct="1">
              <a:lnSpc>
                <a:spcPct val="90000"/>
              </a:lnSpc>
            </a:pPr>
            <a:r>
              <a:rPr lang="en-US" sz="2800" dirty="0" smtClean="0"/>
              <a:t>Review methods and tools</a:t>
            </a:r>
          </a:p>
          <a:p>
            <a:pPr eaLnBrk="1" hangingPunct="1">
              <a:lnSpc>
                <a:spcPct val="90000"/>
              </a:lnSpc>
            </a:pPr>
            <a:r>
              <a:rPr lang="en-US" sz="2800" dirty="0" smtClean="0"/>
              <a:t>Conduct practice evaluations</a:t>
            </a:r>
          </a:p>
          <a:p>
            <a:pPr eaLnBrk="1" hangingPunct="1">
              <a:lnSpc>
                <a:spcPct val="90000"/>
              </a:lnSpc>
            </a:pPr>
            <a:r>
              <a:rPr lang="en-US" sz="2800" dirty="0" smtClean="0"/>
              <a:t>Gain consistency (interpretation)</a:t>
            </a:r>
          </a:p>
          <a:p>
            <a:pPr eaLnBrk="1" hangingPunct="1">
              <a:lnSpc>
                <a:spcPct val="90000"/>
              </a:lnSpc>
            </a:pPr>
            <a:r>
              <a:rPr lang="en-US" sz="2800" dirty="0" smtClean="0"/>
              <a:t>Model and practice a Debrief.</a:t>
            </a:r>
          </a:p>
        </p:txBody>
      </p:sp>
      <p:sp>
        <p:nvSpPr>
          <p:cNvPr id="53250" name="Footer Placeholder 4"/>
          <p:cNvSpPr>
            <a:spLocks noGrp="1"/>
          </p:cNvSpPr>
          <p:nvPr>
            <p:ph type="ftr" sz="quarter" idx="4294967295"/>
          </p:nvPr>
        </p:nvSpPr>
        <p:spPr bwMode="auto">
          <a:xfrm>
            <a:off x="7239000" y="6248400"/>
            <a:ext cx="1905000" cy="457200"/>
          </a:xfrm>
          <a:prstGeom prst="rect">
            <a:avLst/>
          </a:prstGeom>
          <a:noFill/>
          <a:ln>
            <a:miter lim="800000"/>
            <a:headEnd/>
            <a:tailEnd/>
          </a:ln>
        </p:spPr>
        <p:txBody>
          <a:bodyPr/>
          <a:lstStyle/>
          <a:p>
            <a:pPr algn="r"/>
            <a:r>
              <a:rPr lang="en-US" sz="1400"/>
              <a:t>©Coaching Association of Canada, 2006</a:t>
            </a:r>
          </a:p>
        </p:txBody>
      </p:sp>
    </p:spTree>
  </p:cSld>
  <p:clrMapOvr>
    <a:masterClrMapping/>
  </p:clrMapOvr>
  <p:transition spd="slow">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THANK YOU!</a:t>
            </a:r>
            <a:endParaRPr lang="en-CA" dirty="0"/>
          </a:p>
        </p:txBody>
      </p:sp>
      <p:sp>
        <p:nvSpPr>
          <p:cNvPr id="3" name="Subtitle 2"/>
          <p:cNvSpPr>
            <a:spLocks noGrp="1"/>
          </p:cNvSpPr>
          <p:nvPr>
            <p:ph type="subTitle" idx="1"/>
          </p:nvPr>
        </p:nvSpPr>
        <p:spPr/>
        <p:txBody>
          <a:bodyPr/>
          <a:lstStyle/>
          <a:p>
            <a:endParaRPr lang="en-CA"/>
          </a:p>
        </p:txBody>
      </p:sp>
    </p:spTree>
  </p:cSld>
  <p:clrMapOvr>
    <a:masterClrMapping/>
  </p:clrMapOvr>
  <p:transition spd="slow">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99FF"/>
            </a:gs>
            <a:gs pos="100000">
              <a:srgbClr val="FFFFFF"/>
            </a:gs>
          </a:gsLst>
          <a:lin ang="5400000" scaled="1"/>
        </a:gra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066800" y="228600"/>
            <a:ext cx="3048000" cy="2282825"/>
          </a:xfrm>
          <a:prstGeom prst="rect">
            <a:avLst/>
          </a:prstGeom>
          <a:noFill/>
          <a:ln w="9525">
            <a:noFill/>
            <a:miter lim="800000"/>
            <a:headEnd/>
            <a:tailEnd/>
          </a:ln>
        </p:spPr>
        <p:txBody>
          <a:bodyPr wrap="none">
            <a:spAutoFit/>
          </a:bodyPr>
          <a:lstStyle/>
          <a:p>
            <a:pPr marL="193675" indent="-193675"/>
            <a:r>
              <a:rPr lang="en-US" b="1" i="1">
                <a:latin typeface="Arial" charset="0"/>
              </a:rPr>
              <a:t>Core Competencies</a:t>
            </a:r>
          </a:p>
          <a:p>
            <a:pPr marL="193675" indent="-193675">
              <a:buFontTx/>
              <a:buChar char="•"/>
            </a:pPr>
            <a:r>
              <a:rPr lang="en-US">
                <a:latin typeface="Arial" charset="0"/>
              </a:rPr>
              <a:t>Problem Solving</a:t>
            </a:r>
          </a:p>
          <a:p>
            <a:pPr marL="193675" indent="-193675">
              <a:buFontTx/>
              <a:buChar char="•"/>
            </a:pPr>
            <a:r>
              <a:rPr lang="en-US">
                <a:latin typeface="Arial" charset="0"/>
              </a:rPr>
              <a:t>Valuing</a:t>
            </a:r>
          </a:p>
          <a:p>
            <a:pPr marL="193675" indent="-193675">
              <a:buFontTx/>
              <a:buChar char="•"/>
            </a:pPr>
            <a:r>
              <a:rPr lang="en-US">
                <a:latin typeface="Arial" charset="0"/>
              </a:rPr>
              <a:t>Leadership </a:t>
            </a:r>
          </a:p>
          <a:p>
            <a:pPr marL="193675" indent="-193675">
              <a:buFontTx/>
              <a:buChar char="•"/>
            </a:pPr>
            <a:r>
              <a:rPr lang="en-US">
                <a:latin typeface="Arial" charset="0"/>
              </a:rPr>
              <a:t>Critical Thinking</a:t>
            </a:r>
          </a:p>
          <a:p>
            <a:pPr marL="193675" indent="-193675">
              <a:buFontTx/>
              <a:buChar char="•"/>
            </a:pPr>
            <a:r>
              <a:rPr lang="en-US">
                <a:latin typeface="Arial" charset="0"/>
              </a:rPr>
              <a:t>Interaction</a:t>
            </a:r>
          </a:p>
        </p:txBody>
      </p:sp>
      <p:sp>
        <p:nvSpPr>
          <p:cNvPr id="39939" name="Text Box 3"/>
          <p:cNvSpPr txBox="1">
            <a:spLocks noChangeArrowheads="1"/>
          </p:cNvSpPr>
          <p:nvPr/>
        </p:nvSpPr>
        <p:spPr bwMode="auto">
          <a:xfrm rot="-2157280">
            <a:off x="919163" y="1004888"/>
            <a:ext cx="3319462" cy="579437"/>
          </a:xfrm>
          <a:prstGeom prst="rect">
            <a:avLst/>
          </a:prstGeom>
          <a:solidFill>
            <a:schemeClr val="bg1">
              <a:alpha val="50195"/>
            </a:schemeClr>
          </a:solidFill>
          <a:ln w="9525">
            <a:noFill/>
            <a:miter lim="800000"/>
            <a:headEnd/>
            <a:tailEnd/>
          </a:ln>
        </p:spPr>
        <p:txBody>
          <a:bodyPr wrap="none">
            <a:spAutoFit/>
          </a:bodyPr>
          <a:lstStyle/>
          <a:p>
            <a:pPr marL="193675" indent="-193675"/>
            <a:r>
              <a:rPr lang="en-US" sz="3200">
                <a:latin typeface="Arial" charset="0"/>
              </a:rPr>
              <a:t>How to </a:t>
            </a:r>
            <a:r>
              <a:rPr lang="fr-CA" sz="3200">
                <a:latin typeface="Arial" charset="0"/>
              </a:rPr>
              <a:t>e</a:t>
            </a:r>
            <a:r>
              <a:rPr lang="en-US" sz="3200">
                <a:latin typeface="Arial" charset="0"/>
              </a:rPr>
              <a:t>valuate?</a:t>
            </a:r>
          </a:p>
        </p:txBody>
      </p:sp>
      <p:sp>
        <p:nvSpPr>
          <p:cNvPr id="39940" name="Text Box 4"/>
          <p:cNvSpPr txBox="1">
            <a:spLocks noChangeArrowheads="1"/>
          </p:cNvSpPr>
          <p:nvPr/>
        </p:nvSpPr>
        <p:spPr bwMode="auto">
          <a:xfrm rot="-2263731">
            <a:off x="2057400" y="1905000"/>
            <a:ext cx="4751388" cy="457200"/>
          </a:xfrm>
          <a:prstGeom prst="rect">
            <a:avLst/>
          </a:prstGeom>
          <a:noFill/>
          <a:ln w="9525">
            <a:noFill/>
            <a:miter lim="800000"/>
            <a:headEnd/>
            <a:tailEnd/>
          </a:ln>
        </p:spPr>
        <p:txBody>
          <a:bodyPr wrap="none">
            <a:spAutoFit/>
          </a:bodyPr>
          <a:lstStyle/>
          <a:p>
            <a:pPr marL="193675" indent="-193675" algn="ctr"/>
            <a:r>
              <a:rPr lang="en-US" b="1" i="1">
                <a:latin typeface="Arial" charset="0"/>
              </a:rPr>
              <a:t>What does a coach need to do?</a:t>
            </a:r>
            <a:endParaRPr lang="en-US">
              <a:latin typeface="Arial" charset="0"/>
            </a:endParaRPr>
          </a:p>
        </p:txBody>
      </p:sp>
      <p:sp>
        <p:nvSpPr>
          <p:cNvPr id="39941" name="Text Box 5"/>
          <p:cNvSpPr txBox="1">
            <a:spLocks noChangeArrowheads="1"/>
          </p:cNvSpPr>
          <p:nvPr/>
        </p:nvSpPr>
        <p:spPr bwMode="auto">
          <a:xfrm>
            <a:off x="5292725" y="1773238"/>
            <a:ext cx="3268663" cy="3390900"/>
          </a:xfrm>
          <a:prstGeom prst="rect">
            <a:avLst/>
          </a:prstGeom>
          <a:noFill/>
          <a:ln w="9525">
            <a:noFill/>
            <a:miter lim="800000"/>
            <a:headEnd/>
            <a:tailEnd/>
          </a:ln>
        </p:spPr>
        <p:txBody>
          <a:bodyPr>
            <a:spAutoFit/>
          </a:bodyPr>
          <a:lstStyle/>
          <a:p>
            <a:pPr marL="457200" indent="-457200"/>
            <a:r>
              <a:rPr lang="en-US" b="1" i="1">
                <a:latin typeface="Arial" charset="0"/>
              </a:rPr>
              <a:t>Coaching Outcomes</a:t>
            </a:r>
          </a:p>
          <a:p>
            <a:pPr marL="457200" indent="-457200">
              <a:buFontTx/>
              <a:buAutoNum type="arabicPeriod"/>
            </a:pPr>
            <a:r>
              <a:rPr lang="en-US" sz="1600" b="1">
                <a:latin typeface="Arial" charset="0"/>
              </a:rPr>
              <a:t>Make </a:t>
            </a:r>
            <a:r>
              <a:rPr lang="fr-CA" sz="1600" b="1">
                <a:latin typeface="Arial" charset="0"/>
              </a:rPr>
              <a:t>E</a:t>
            </a:r>
            <a:r>
              <a:rPr lang="en-US" sz="1600" b="1">
                <a:latin typeface="Arial" charset="0"/>
              </a:rPr>
              <a:t>thical </a:t>
            </a:r>
            <a:r>
              <a:rPr lang="fr-CA" sz="1600" b="1">
                <a:latin typeface="Arial" charset="0"/>
              </a:rPr>
              <a:t>D</a:t>
            </a:r>
            <a:r>
              <a:rPr lang="en-US" sz="1600" b="1">
                <a:latin typeface="Arial" charset="0"/>
              </a:rPr>
              <a:t>ecisions</a:t>
            </a:r>
          </a:p>
          <a:p>
            <a:pPr marL="457200" indent="-457200">
              <a:buFontTx/>
              <a:buAutoNum type="arabicPeriod"/>
            </a:pPr>
            <a:r>
              <a:rPr lang="en-US" sz="1600" b="1">
                <a:latin typeface="Arial" charset="0"/>
              </a:rPr>
              <a:t>Provide </a:t>
            </a:r>
            <a:r>
              <a:rPr lang="fr-CA" sz="1600" b="1">
                <a:latin typeface="Arial" charset="0"/>
              </a:rPr>
              <a:t>S</a:t>
            </a:r>
            <a:r>
              <a:rPr lang="en-US" sz="1600" b="1">
                <a:latin typeface="Arial" charset="0"/>
              </a:rPr>
              <a:t>upport to </a:t>
            </a:r>
            <a:r>
              <a:rPr lang="fr-CA" sz="1600" b="1">
                <a:latin typeface="Arial" charset="0"/>
              </a:rPr>
              <a:t>A</a:t>
            </a:r>
            <a:r>
              <a:rPr lang="en-US" sz="1600" b="1">
                <a:latin typeface="Arial" charset="0"/>
              </a:rPr>
              <a:t>thletes in </a:t>
            </a:r>
            <a:r>
              <a:rPr lang="fr-CA" sz="1600" b="1">
                <a:latin typeface="Arial" charset="0"/>
              </a:rPr>
              <a:t>T</a:t>
            </a:r>
            <a:r>
              <a:rPr lang="en-US" sz="1600" b="1">
                <a:latin typeface="Arial" charset="0"/>
              </a:rPr>
              <a:t>raining</a:t>
            </a:r>
          </a:p>
          <a:p>
            <a:pPr marL="457200" indent="-457200">
              <a:buFontTx/>
              <a:buAutoNum type="arabicPeriod"/>
            </a:pPr>
            <a:r>
              <a:rPr lang="en-US" sz="1600" b="1">
                <a:latin typeface="Arial" charset="0"/>
              </a:rPr>
              <a:t>Analyze </a:t>
            </a:r>
            <a:r>
              <a:rPr lang="fr-CA" sz="1600" b="1">
                <a:latin typeface="Arial" charset="0"/>
              </a:rPr>
              <a:t>P</a:t>
            </a:r>
            <a:r>
              <a:rPr lang="en-US" sz="1600" b="1">
                <a:latin typeface="Arial" charset="0"/>
              </a:rPr>
              <a:t>erformance</a:t>
            </a:r>
          </a:p>
          <a:p>
            <a:pPr marL="457200" indent="-457200">
              <a:buFontTx/>
              <a:buAutoNum type="arabicPeriod"/>
            </a:pPr>
            <a:r>
              <a:rPr lang="en-US" sz="1600" b="1">
                <a:latin typeface="Arial" charset="0"/>
              </a:rPr>
              <a:t>Plan a lesson</a:t>
            </a:r>
          </a:p>
          <a:p>
            <a:pPr marL="457200" indent="-457200">
              <a:buFontTx/>
              <a:buAutoNum type="arabicPeriod"/>
            </a:pPr>
            <a:r>
              <a:rPr lang="en-US" sz="1600" b="1">
                <a:latin typeface="Arial" charset="0"/>
              </a:rPr>
              <a:t>Design a basic sport Program</a:t>
            </a:r>
          </a:p>
          <a:p>
            <a:pPr marL="457200" indent="-457200">
              <a:buFontTx/>
              <a:buAutoNum type="arabicPeriod"/>
            </a:pPr>
            <a:r>
              <a:rPr lang="en-US" sz="1600" b="1">
                <a:latin typeface="Arial" charset="0"/>
              </a:rPr>
              <a:t>Support the Competitive Experience</a:t>
            </a:r>
          </a:p>
          <a:p>
            <a:pPr marL="457200" indent="-457200">
              <a:buFontTx/>
              <a:buAutoNum type="arabicPeriod"/>
            </a:pPr>
            <a:r>
              <a:rPr lang="en-US" sz="1600" b="1">
                <a:latin typeface="Arial" charset="0"/>
              </a:rPr>
              <a:t>Manage a Sport Program</a:t>
            </a:r>
          </a:p>
          <a:p>
            <a:pPr marL="457200" indent="-457200"/>
            <a:endParaRPr lang="en-US" sz="1600" b="1">
              <a:latin typeface="Arial" charset="0"/>
            </a:endParaRPr>
          </a:p>
          <a:p>
            <a:pPr marL="457200" indent="-457200"/>
            <a:endParaRPr lang="en-US" sz="1600" b="1">
              <a:latin typeface="Arial" charset="0"/>
            </a:endParaRPr>
          </a:p>
        </p:txBody>
      </p:sp>
      <p:sp>
        <p:nvSpPr>
          <p:cNvPr id="39942" name="AutoShape 6"/>
          <p:cNvSpPr>
            <a:spLocks noChangeArrowheads="1"/>
          </p:cNvSpPr>
          <p:nvPr/>
        </p:nvSpPr>
        <p:spPr bwMode="auto">
          <a:xfrm rot="-3040882">
            <a:off x="1104900" y="2476500"/>
            <a:ext cx="990600" cy="2133600"/>
          </a:xfrm>
          <a:prstGeom prst="curvedRightArrow">
            <a:avLst>
              <a:gd name="adj1" fmla="val 35897"/>
              <a:gd name="adj2" fmla="val 84080"/>
              <a:gd name="adj3" fmla="val 33176"/>
            </a:avLst>
          </a:prstGeom>
          <a:solidFill>
            <a:srgbClr val="FF0000"/>
          </a:solidFill>
          <a:ln w="9525">
            <a:solidFill>
              <a:schemeClr val="tx1"/>
            </a:solidFill>
            <a:miter lim="800000"/>
            <a:headEnd/>
            <a:tailEnd/>
          </a:ln>
        </p:spPr>
        <p:txBody>
          <a:bodyPr wrap="none" anchor="ctr"/>
          <a:lstStyle/>
          <a:p>
            <a:endParaRPr lang="en-US"/>
          </a:p>
        </p:txBody>
      </p:sp>
      <p:sp>
        <p:nvSpPr>
          <p:cNvPr id="39943" name="AutoShape 7"/>
          <p:cNvSpPr>
            <a:spLocks noChangeArrowheads="1"/>
          </p:cNvSpPr>
          <p:nvPr/>
        </p:nvSpPr>
        <p:spPr bwMode="auto">
          <a:xfrm rot="18900762" flipH="1">
            <a:off x="6705600" y="-228600"/>
            <a:ext cx="990600" cy="2133600"/>
          </a:xfrm>
          <a:prstGeom prst="curvedRightArrow">
            <a:avLst>
              <a:gd name="adj1" fmla="val 35897"/>
              <a:gd name="adj2" fmla="val 84080"/>
              <a:gd name="adj3" fmla="val 33176"/>
            </a:avLst>
          </a:prstGeom>
          <a:solidFill>
            <a:srgbClr val="FF0000"/>
          </a:solidFill>
          <a:ln w="9525">
            <a:solidFill>
              <a:schemeClr val="tx1"/>
            </a:solidFill>
            <a:miter lim="800000"/>
            <a:headEnd/>
            <a:tailEnd/>
          </a:ln>
        </p:spPr>
        <p:txBody>
          <a:bodyPr wrap="none" anchor="ctr"/>
          <a:lstStyle/>
          <a:p>
            <a:endParaRPr lang="en-US"/>
          </a:p>
        </p:txBody>
      </p:sp>
      <p:sp>
        <p:nvSpPr>
          <p:cNvPr id="39944" name="Text Box 8"/>
          <p:cNvSpPr txBox="1">
            <a:spLocks noChangeArrowheads="1"/>
          </p:cNvSpPr>
          <p:nvPr/>
        </p:nvSpPr>
        <p:spPr bwMode="auto">
          <a:xfrm>
            <a:off x="5029200" y="4876800"/>
            <a:ext cx="3268663" cy="946150"/>
          </a:xfrm>
          <a:prstGeom prst="rect">
            <a:avLst/>
          </a:prstGeom>
          <a:noFill/>
          <a:ln w="9525">
            <a:noFill/>
            <a:miter lim="800000"/>
            <a:headEnd/>
            <a:tailEnd/>
          </a:ln>
        </p:spPr>
        <p:txBody>
          <a:bodyPr>
            <a:spAutoFit/>
          </a:bodyPr>
          <a:lstStyle/>
          <a:p>
            <a:pPr marL="193675" indent="-193675"/>
            <a:r>
              <a:rPr lang="en-US" b="1" i="1">
                <a:latin typeface="Arial" charset="0"/>
              </a:rPr>
              <a:t>Coaching Criteria</a:t>
            </a:r>
          </a:p>
          <a:p>
            <a:pPr marL="193675" indent="-193675">
              <a:buFontTx/>
              <a:buChar char="•"/>
            </a:pPr>
            <a:r>
              <a:rPr lang="en-US" sz="1600" b="1">
                <a:latin typeface="Arial" charset="0"/>
              </a:rPr>
              <a:t>What is evaluated within each outcome?</a:t>
            </a:r>
          </a:p>
        </p:txBody>
      </p:sp>
      <p:sp>
        <p:nvSpPr>
          <p:cNvPr id="39945" name="AutoShape 9"/>
          <p:cNvSpPr>
            <a:spLocks noChangeArrowheads="1"/>
          </p:cNvSpPr>
          <p:nvPr/>
        </p:nvSpPr>
        <p:spPr bwMode="auto">
          <a:xfrm rot="10800564" flipH="1">
            <a:off x="150813" y="987425"/>
            <a:ext cx="762000" cy="4497388"/>
          </a:xfrm>
          <a:prstGeom prst="curvedRightArrow">
            <a:avLst>
              <a:gd name="adj1" fmla="val 97876"/>
              <a:gd name="adj2" fmla="val 195752"/>
              <a:gd name="adj3" fmla="val 31051"/>
            </a:avLst>
          </a:prstGeom>
          <a:solidFill>
            <a:srgbClr val="FF0000"/>
          </a:solidFill>
          <a:ln w="9525">
            <a:solidFill>
              <a:schemeClr val="tx1"/>
            </a:solidFill>
            <a:miter lim="800000"/>
            <a:headEnd/>
            <a:tailEnd/>
          </a:ln>
        </p:spPr>
        <p:txBody>
          <a:bodyPr wrap="none" anchor="ctr"/>
          <a:lstStyle/>
          <a:p>
            <a:endParaRPr lang="en-US"/>
          </a:p>
        </p:txBody>
      </p:sp>
      <p:sp>
        <p:nvSpPr>
          <p:cNvPr id="39946" name="AutoShape 10"/>
          <p:cNvSpPr>
            <a:spLocks noChangeArrowheads="1"/>
          </p:cNvSpPr>
          <p:nvPr/>
        </p:nvSpPr>
        <p:spPr bwMode="auto">
          <a:xfrm rot="126280" flipH="1">
            <a:off x="8153400" y="3429000"/>
            <a:ext cx="762000" cy="2057400"/>
          </a:xfrm>
          <a:prstGeom prst="curvedRightArrow">
            <a:avLst>
              <a:gd name="adj1" fmla="val 45000"/>
              <a:gd name="adj2" fmla="val 105400"/>
              <a:gd name="adj3" fmla="val 33176"/>
            </a:avLst>
          </a:prstGeom>
          <a:solidFill>
            <a:srgbClr val="FF0000"/>
          </a:solidFill>
          <a:ln w="9525">
            <a:solidFill>
              <a:schemeClr val="tx1"/>
            </a:solidFill>
            <a:miter lim="800000"/>
            <a:headEnd/>
            <a:tailEnd/>
          </a:ln>
        </p:spPr>
        <p:txBody>
          <a:bodyPr wrap="none" anchor="ctr"/>
          <a:lstStyle/>
          <a:p>
            <a:endParaRPr lang="en-US"/>
          </a:p>
        </p:txBody>
      </p:sp>
      <p:sp>
        <p:nvSpPr>
          <p:cNvPr id="39947" name="Text Box 11"/>
          <p:cNvSpPr txBox="1">
            <a:spLocks noChangeArrowheads="1"/>
          </p:cNvSpPr>
          <p:nvPr/>
        </p:nvSpPr>
        <p:spPr bwMode="auto">
          <a:xfrm>
            <a:off x="762000" y="4800600"/>
            <a:ext cx="3505200" cy="946150"/>
          </a:xfrm>
          <a:prstGeom prst="rect">
            <a:avLst/>
          </a:prstGeom>
          <a:noFill/>
          <a:ln w="9525">
            <a:noFill/>
            <a:miter lim="800000"/>
            <a:headEnd/>
            <a:tailEnd/>
          </a:ln>
        </p:spPr>
        <p:txBody>
          <a:bodyPr>
            <a:spAutoFit/>
          </a:bodyPr>
          <a:lstStyle/>
          <a:p>
            <a:pPr algn="ctr"/>
            <a:r>
              <a:rPr lang="en-US" b="1" i="1">
                <a:latin typeface="Arial" charset="0"/>
              </a:rPr>
              <a:t>Evidences</a:t>
            </a:r>
          </a:p>
          <a:p>
            <a:pPr algn="ctr">
              <a:buFontTx/>
              <a:buChar char="•"/>
            </a:pPr>
            <a:r>
              <a:rPr lang="en-US" sz="1600" b="1">
                <a:latin typeface="Arial" charset="0"/>
              </a:rPr>
              <a:t> What does the evaluator see to verify the criteria</a:t>
            </a:r>
          </a:p>
        </p:txBody>
      </p:sp>
      <p:sp>
        <p:nvSpPr>
          <p:cNvPr id="39948" name="AutoShape 12"/>
          <p:cNvSpPr>
            <a:spLocks noChangeArrowheads="1"/>
          </p:cNvSpPr>
          <p:nvPr/>
        </p:nvSpPr>
        <p:spPr bwMode="auto">
          <a:xfrm rot="5345215" flipH="1">
            <a:off x="3810794" y="4112419"/>
            <a:ext cx="760412" cy="4267200"/>
          </a:xfrm>
          <a:prstGeom prst="curvedRightArrow">
            <a:avLst>
              <a:gd name="adj1" fmla="val 77940"/>
              <a:gd name="adj2" fmla="val 203476"/>
              <a:gd name="adj3" fmla="val 30949"/>
            </a:avLst>
          </a:pr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dissolve">
                                      <p:cBhvr>
                                        <p:cTn id="7" dur="500"/>
                                        <p:tgtEl>
                                          <p:spTgt spid="399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99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9940"/>
                                        </p:tgtEl>
                                        <p:attrNameLst>
                                          <p:attrName>style.visibility</p:attrName>
                                        </p:attrNameLst>
                                      </p:cBhvr>
                                      <p:to>
                                        <p:strVal val="visible"/>
                                      </p:to>
                                    </p:set>
                                    <p:animEffect transition="in" filter="dissolve">
                                      <p:cBhvr>
                                        <p:cTn id="16" dur="500"/>
                                        <p:tgtEl>
                                          <p:spTgt spid="3994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99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9941"/>
                                        </p:tgtEl>
                                        <p:attrNameLst>
                                          <p:attrName>style.visibility</p:attrName>
                                        </p:attrNameLst>
                                      </p:cBhvr>
                                      <p:to>
                                        <p:strVal val="visible"/>
                                      </p:to>
                                    </p:set>
                                    <p:animEffect transition="in" filter="dissolve">
                                      <p:cBhvr>
                                        <p:cTn id="25" dur="500"/>
                                        <p:tgtEl>
                                          <p:spTgt spid="399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3994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9944"/>
                                        </p:tgtEl>
                                        <p:attrNameLst>
                                          <p:attrName>style.visibility</p:attrName>
                                        </p:attrNameLst>
                                      </p:cBhvr>
                                      <p:to>
                                        <p:strVal val="visible"/>
                                      </p:to>
                                    </p:set>
                                    <p:animEffect transition="in" filter="dissolve">
                                      <p:cBhvr>
                                        <p:cTn id="34" dur="500"/>
                                        <p:tgtEl>
                                          <p:spTgt spid="3994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99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39947"/>
                                        </p:tgtEl>
                                        <p:attrNameLst>
                                          <p:attrName>style.visibility</p:attrName>
                                        </p:attrNameLst>
                                      </p:cBhvr>
                                      <p:to>
                                        <p:strVal val="visible"/>
                                      </p:to>
                                    </p:set>
                                    <p:animEffect transition="in" filter="dissolve">
                                      <p:cBhvr>
                                        <p:cTn id="43" dur="500"/>
                                        <p:tgtEl>
                                          <p:spTgt spid="3994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399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autoUpdateAnimBg="0"/>
      <p:bldP spid="39940" grpId="0" autoUpdateAnimBg="0"/>
      <p:bldP spid="39941" grpId="0" autoUpdateAnimBg="0"/>
      <p:bldP spid="39942" grpId="0" animBg="1"/>
      <p:bldP spid="39943" grpId="0" animBg="1"/>
      <p:bldP spid="39944" grpId="0" autoUpdateAnimBg="0"/>
      <p:bldP spid="39945" grpId="0" animBg="1"/>
      <p:bldP spid="39946" grpId="0" animBg="1"/>
      <p:bldP spid="39947" grpId="0" autoUpdateAnimBg="0"/>
      <p:bldP spid="3994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1026"/>
          <p:cNvSpPr>
            <a:spLocks noGrp="1" noChangeArrowheads="1"/>
          </p:cNvSpPr>
          <p:nvPr>
            <p:ph type="title"/>
          </p:nvPr>
        </p:nvSpPr>
        <p:spPr/>
        <p:txBody>
          <a:bodyPr/>
          <a:lstStyle/>
          <a:p>
            <a:pPr eaLnBrk="1" hangingPunct="1"/>
            <a:r>
              <a:rPr lang="en-US" smtClean="0"/>
              <a:t>Coach Education in NCCP Key Assumptions</a:t>
            </a:r>
            <a:endParaRPr lang="en-CA" smtClean="0"/>
          </a:p>
        </p:txBody>
      </p:sp>
      <p:sp>
        <p:nvSpPr>
          <p:cNvPr id="41987" name="Rectangle 1027"/>
          <p:cNvSpPr>
            <a:spLocks noGrp="1" noChangeArrowheads="1"/>
          </p:cNvSpPr>
          <p:nvPr>
            <p:ph idx="1"/>
          </p:nvPr>
        </p:nvSpPr>
        <p:spPr>
          <a:xfrm>
            <a:off x="457200" y="1905000"/>
            <a:ext cx="8229600" cy="3810000"/>
          </a:xfrm>
        </p:spPr>
        <p:txBody>
          <a:bodyPr/>
          <a:lstStyle/>
          <a:p>
            <a:pPr eaLnBrk="1" hangingPunct="1">
              <a:lnSpc>
                <a:spcPct val="80000"/>
              </a:lnSpc>
            </a:pPr>
            <a:r>
              <a:rPr lang="en-CA" sz="2400" b="1" i="1" dirty="0" smtClean="0"/>
              <a:t>Certification</a:t>
            </a:r>
            <a:r>
              <a:rPr lang="en-CA" sz="2400" dirty="0" smtClean="0"/>
              <a:t> should identify and </a:t>
            </a:r>
            <a:r>
              <a:rPr lang="en-CA" sz="2400" b="1" i="1" dirty="0" smtClean="0"/>
              <a:t>confirm</a:t>
            </a:r>
            <a:r>
              <a:rPr lang="en-CA" sz="2400" dirty="0" smtClean="0"/>
              <a:t> that the coach is </a:t>
            </a:r>
            <a:r>
              <a:rPr lang="en-CA" sz="2400" b="1" i="1" dirty="0" smtClean="0"/>
              <a:t>capable</a:t>
            </a:r>
            <a:r>
              <a:rPr lang="en-CA" sz="2400" b="1" dirty="0" smtClean="0"/>
              <a:t> </a:t>
            </a:r>
            <a:r>
              <a:rPr lang="en-CA" sz="2400" dirty="0" smtClean="0"/>
              <a:t>of doing certain things deemed important in his or her context. </a:t>
            </a:r>
          </a:p>
          <a:p>
            <a:pPr eaLnBrk="1" hangingPunct="1">
              <a:lnSpc>
                <a:spcPct val="80000"/>
              </a:lnSpc>
            </a:pPr>
            <a:endParaRPr lang="en-US" sz="1000" dirty="0" smtClean="0"/>
          </a:p>
          <a:p>
            <a:pPr eaLnBrk="1" hangingPunct="1">
              <a:lnSpc>
                <a:spcPct val="80000"/>
              </a:lnSpc>
            </a:pPr>
            <a:r>
              <a:rPr lang="en-CA" sz="2400" b="1" i="1" dirty="0" smtClean="0"/>
              <a:t>Certification </a:t>
            </a:r>
            <a:r>
              <a:rPr lang="en-CA" sz="2400" dirty="0" smtClean="0"/>
              <a:t>should promote favourable </a:t>
            </a:r>
            <a:r>
              <a:rPr lang="en-CA" sz="2400" b="1" i="1" dirty="0" smtClean="0"/>
              <a:t>coaching behaviours</a:t>
            </a:r>
            <a:r>
              <a:rPr lang="en-CA" sz="2400" dirty="0" smtClean="0"/>
              <a:t> that have a positive impact on </a:t>
            </a:r>
            <a:r>
              <a:rPr lang="en-CA" sz="2400" b="1" i="1" dirty="0" smtClean="0"/>
              <a:t>athlete development</a:t>
            </a:r>
            <a:r>
              <a:rPr lang="en-CA" sz="2400" dirty="0" smtClean="0"/>
              <a:t>. </a:t>
            </a:r>
          </a:p>
          <a:p>
            <a:pPr eaLnBrk="1" hangingPunct="1">
              <a:lnSpc>
                <a:spcPct val="80000"/>
              </a:lnSpc>
            </a:pPr>
            <a:endParaRPr lang="en-US" sz="1000" dirty="0" smtClean="0"/>
          </a:p>
          <a:p>
            <a:pPr eaLnBrk="1" hangingPunct="1">
              <a:lnSpc>
                <a:spcPct val="80000"/>
              </a:lnSpc>
            </a:pPr>
            <a:r>
              <a:rPr lang="fr-CA" sz="2400" b="1" i="1" dirty="0" smtClean="0"/>
              <a:t>Certification</a:t>
            </a:r>
            <a:r>
              <a:rPr lang="fr-CA" sz="2400" dirty="0" smtClean="0"/>
              <a:t> </a:t>
            </a:r>
            <a:r>
              <a:rPr lang="fr-CA" sz="2400" dirty="0" err="1" smtClean="0"/>
              <a:t>is</a:t>
            </a:r>
            <a:r>
              <a:rPr lang="fr-CA" sz="2400" dirty="0" smtClean="0"/>
              <a:t> not about </a:t>
            </a:r>
            <a:r>
              <a:rPr lang="fr-CA" sz="2400" dirty="0" err="1" smtClean="0"/>
              <a:t>recognizing</a:t>
            </a:r>
            <a:r>
              <a:rPr lang="fr-CA" sz="2400" dirty="0" smtClean="0"/>
              <a:t> the </a:t>
            </a:r>
            <a:r>
              <a:rPr lang="fr-CA" sz="2400" dirty="0" err="1" smtClean="0"/>
              <a:t>perfect</a:t>
            </a:r>
            <a:r>
              <a:rPr lang="fr-CA" sz="2400" dirty="0" smtClean="0"/>
              <a:t> coach but </a:t>
            </a:r>
            <a:r>
              <a:rPr lang="fr-CA" sz="2400" dirty="0" err="1" smtClean="0"/>
              <a:t>rather</a:t>
            </a:r>
            <a:r>
              <a:rPr lang="fr-CA" sz="2400" dirty="0" smtClean="0"/>
              <a:t> </a:t>
            </a:r>
            <a:r>
              <a:rPr lang="fr-CA" sz="2400" dirty="0" err="1" smtClean="0"/>
              <a:t>acknowledging</a:t>
            </a:r>
            <a:r>
              <a:rPr lang="fr-CA" sz="2400" dirty="0" smtClean="0"/>
              <a:t>, </a:t>
            </a:r>
            <a:r>
              <a:rPr lang="fr-CA" sz="2400" dirty="0" err="1" smtClean="0"/>
              <a:t>through</a:t>
            </a:r>
            <a:r>
              <a:rPr lang="fr-CA" sz="2400" dirty="0" smtClean="0"/>
              <a:t> </a:t>
            </a:r>
            <a:r>
              <a:rPr lang="fr-CA" sz="2400" b="1" i="1" dirty="0" err="1" smtClean="0"/>
              <a:t>evaluation</a:t>
            </a:r>
            <a:r>
              <a:rPr lang="fr-CA" sz="2400" b="1" i="1" dirty="0" smtClean="0"/>
              <a:t>, </a:t>
            </a:r>
            <a:r>
              <a:rPr lang="fr-CA" sz="2400" dirty="0" err="1" smtClean="0"/>
              <a:t>that</a:t>
            </a:r>
            <a:r>
              <a:rPr lang="fr-CA" sz="2400" dirty="0" smtClean="0"/>
              <a:t> a coach </a:t>
            </a:r>
            <a:r>
              <a:rPr lang="fr-CA" sz="2400" dirty="0" err="1" smtClean="0"/>
              <a:t>meets</a:t>
            </a:r>
            <a:r>
              <a:rPr lang="fr-CA" sz="2400" dirty="0" smtClean="0"/>
              <a:t> </a:t>
            </a:r>
            <a:r>
              <a:rPr lang="fr-CA" sz="2400" b="1" i="1" dirty="0" smtClean="0"/>
              <a:t>NCCP + NSO </a:t>
            </a:r>
            <a:r>
              <a:rPr lang="fr-CA" sz="2400" dirty="0" smtClean="0"/>
              <a:t>minimum </a:t>
            </a:r>
            <a:r>
              <a:rPr lang="fr-CA" sz="2400" b="1" dirty="0" smtClean="0"/>
              <a:t>certification standards</a:t>
            </a:r>
            <a:r>
              <a:rPr lang="fr-CA" sz="2400" dirty="0" smtClean="0"/>
              <a:t> </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9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smtClean="0"/>
              <a:t>Coach Education in NCCP Key Assumptions</a:t>
            </a:r>
          </a:p>
        </p:txBody>
      </p:sp>
      <p:sp>
        <p:nvSpPr>
          <p:cNvPr id="93187" name="Rectangle 3"/>
          <p:cNvSpPr>
            <a:spLocks noGrp="1" noChangeArrowheads="1"/>
          </p:cNvSpPr>
          <p:nvPr>
            <p:ph idx="1"/>
          </p:nvPr>
        </p:nvSpPr>
        <p:spPr>
          <a:xfrm>
            <a:off x="457200" y="1905000"/>
            <a:ext cx="8229600" cy="3810000"/>
          </a:xfrm>
        </p:spPr>
        <p:txBody>
          <a:bodyPr/>
          <a:lstStyle/>
          <a:p>
            <a:pPr eaLnBrk="1" hangingPunct="1">
              <a:lnSpc>
                <a:spcPct val="90000"/>
              </a:lnSpc>
            </a:pPr>
            <a:r>
              <a:rPr lang="fr-CA" sz="2400" dirty="0" smtClean="0"/>
              <a:t>A </a:t>
            </a:r>
            <a:r>
              <a:rPr lang="fr-CA" sz="2400" dirty="0" err="1" smtClean="0"/>
              <a:t>common</a:t>
            </a:r>
            <a:r>
              <a:rPr lang="fr-CA" sz="2400" dirty="0" smtClean="0"/>
              <a:t> </a:t>
            </a:r>
            <a:r>
              <a:rPr lang="fr-CA" sz="2400" b="1" i="1" dirty="0" err="1" smtClean="0"/>
              <a:t>evaluation</a:t>
            </a:r>
            <a:r>
              <a:rPr lang="fr-CA" sz="2400" b="1" i="1" dirty="0" smtClean="0"/>
              <a:t> </a:t>
            </a:r>
            <a:r>
              <a:rPr lang="fr-CA" sz="2400" b="1" i="1" dirty="0" err="1" smtClean="0"/>
              <a:t>framework</a:t>
            </a:r>
            <a:r>
              <a:rPr lang="fr-CA" sz="2400" dirty="0" smtClean="0"/>
              <a:t> </a:t>
            </a:r>
            <a:r>
              <a:rPr lang="fr-CA" sz="2400" dirty="0" err="1" smtClean="0"/>
              <a:t>is</a:t>
            </a:r>
            <a:r>
              <a:rPr lang="fr-CA" sz="2400" dirty="0" smtClean="0"/>
              <a:t> </a:t>
            </a:r>
            <a:r>
              <a:rPr lang="fr-CA" sz="2400" dirty="0" err="1" smtClean="0"/>
              <a:t>desirable</a:t>
            </a:r>
            <a:r>
              <a:rPr lang="fr-CA" sz="2400" dirty="0" smtClean="0"/>
              <a:t> for a </a:t>
            </a:r>
            <a:r>
              <a:rPr lang="fr-CA" sz="2400" dirty="0" err="1" smtClean="0"/>
              <a:t>given</a:t>
            </a:r>
            <a:r>
              <a:rPr lang="fr-CA" sz="2400" dirty="0" smtClean="0"/>
              <a:t> </a:t>
            </a:r>
            <a:r>
              <a:rPr lang="fr-CA" sz="2400" b="1" i="1" dirty="0" smtClean="0"/>
              <a:t>coaching </a:t>
            </a:r>
            <a:r>
              <a:rPr lang="fr-CA" sz="2400" b="1" i="1" dirty="0" err="1" smtClean="0"/>
              <a:t>context</a:t>
            </a:r>
            <a:r>
              <a:rPr lang="fr-CA" sz="2400" dirty="0" smtClean="0"/>
              <a:t>, </a:t>
            </a:r>
            <a:r>
              <a:rPr lang="fr-CA" sz="2400" dirty="0" err="1" smtClean="0"/>
              <a:t>yet</a:t>
            </a:r>
            <a:r>
              <a:rPr lang="fr-CA" sz="2400" dirty="0" smtClean="0"/>
              <a:t> </a:t>
            </a:r>
            <a:r>
              <a:rPr lang="fr-CA" sz="2400" b="1" i="1" dirty="0" err="1" smtClean="0"/>
              <a:t>flexibility</a:t>
            </a:r>
            <a:r>
              <a:rPr lang="fr-CA" sz="2400" dirty="0" smtClean="0"/>
              <a:t> must </a:t>
            </a:r>
            <a:r>
              <a:rPr lang="fr-CA" sz="2400" dirty="0" err="1" smtClean="0"/>
              <a:t>exist</a:t>
            </a:r>
            <a:r>
              <a:rPr lang="fr-CA" sz="2400" dirty="0" smtClean="0"/>
              <a:t> to </a:t>
            </a:r>
            <a:r>
              <a:rPr lang="fr-CA" sz="2400" dirty="0" err="1" smtClean="0"/>
              <a:t>reflect</a:t>
            </a:r>
            <a:r>
              <a:rPr lang="fr-CA" sz="2400" dirty="0" smtClean="0"/>
              <a:t> </a:t>
            </a:r>
            <a:r>
              <a:rPr lang="fr-CA" sz="2400" dirty="0" err="1" smtClean="0"/>
              <a:t>diversity</a:t>
            </a:r>
            <a:r>
              <a:rPr lang="fr-CA" sz="2400" dirty="0" smtClean="0"/>
              <a:t> </a:t>
            </a:r>
            <a:r>
              <a:rPr lang="fr-CA" sz="2400" dirty="0" err="1" smtClean="0"/>
              <a:t>among</a:t>
            </a:r>
            <a:r>
              <a:rPr lang="fr-CA" sz="2400" dirty="0" smtClean="0"/>
              <a:t> </a:t>
            </a:r>
            <a:r>
              <a:rPr lang="fr-CA" sz="2400" b="1" i="1" dirty="0" smtClean="0"/>
              <a:t>sports</a:t>
            </a:r>
          </a:p>
          <a:p>
            <a:pPr eaLnBrk="1" hangingPunct="1">
              <a:lnSpc>
                <a:spcPct val="90000"/>
              </a:lnSpc>
            </a:pPr>
            <a:endParaRPr lang="fr-CA" sz="1050" b="1" dirty="0" smtClean="0"/>
          </a:p>
          <a:p>
            <a:pPr eaLnBrk="1" hangingPunct="1">
              <a:lnSpc>
                <a:spcPct val="90000"/>
              </a:lnSpc>
            </a:pPr>
            <a:r>
              <a:rPr lang="en-CA" sz="2400" dirty="0" smtClean="0"/>
              <a:t>Appropriate </a:t>
            </a:r>
            <a:r>
              <a:rPr lang="en-CA" sz="2400" b="1" i="1" dirty="0" smtClean="0"/>
              <a:t>training</a:t>
            </a:r>
            <a:r>
              <a:rPr lang="en-CA" sz="2400" dirty="0" smtClean="0"/>
              <a:t> is needed to help coaches achieve these </a:t>
            </a:r>
            <a:r>
              <a:rPr lang="en-CA" sz="2400" b="1" i="1" dirty="0" smtClean="0"/>
              <a:t>certification standards</a:t>
            </a:r>
            <a:r>
              <a:rPr lang="en-CA" sz="2400" dirty="0" smtClean="0"/>
              <a:t> </a:t>
            </a:r>
            <a:r>
              <a:rPr lang="en-CA" sz="2400" b="1" dirty="0" smtClean="0"/>
              <a:t>(Assessment as Learning)</a:t>
            </a:r>
          </a:p>
          <a:p>
            <a:pPr eaLnBrk="1" hangingPunct="1">
              <a:lnSpc>
                <a:spcPct val="90000"/>
              </a:lnSpc>
            </a:pPr>
            <a:endParaRPr lang="en-CA" sz="1050" b="1" dirty="0" smtClean="0"/>
          </a:p>
          <a:p>
            <a:pPr eaLnBrk="1" hangingPunct="1">
              <a:lnSpc>
                <a:spcPct val="90000"/>
              </a:lnSpc>
              <a:buFont typeface="Symbol" pitchFamily="18" charset="2"/>
              <a:buChar char=""/>
            </a:pPr>
            <a:r>
              <a:rPr lang="en-CA" sz="2400" b="1" i="1" dirty="0" smtClean="0"/>
              <a:t>Evidence demonstrated</a:t>
            </a:r>
            <a:r>
              <a:rPr lang="en-CA" sz="2400" b="1" dirty="0" smtClean="0"/>
              <a:t> </a:t>
            </a:r>
            <a:r>
              <a:rPr lang="en-CA" sz="2400" dirty="0" smtClean="0"/>
              <a:t>during the </a:t>
            </a:r>
            <a:r>
              <a:rPr lang="en-CA" sz="2400" b="1" i="1" dirty="0" smtClean="0"/>
              <a:t>evaluation</a:t>
            </a:r>
            <a:r>
              <a:rPr lang="en-CA" sz="2400" dirty="0" smtClean="0"/>
              <a:t> may </a:t>
            </a:r>
            <a:r>
              <a:rPr lang="en-CA" sz="2400" b="1" i="1" dirty="0" smtClean="0"/>
              <a:t>not reflect</a:t>
            </a:r>
            <a:r>
              <a:rPr lang="en-CA" sz="2400" dirty="0" smtClean="0"/>
              <a:t> all of the elements or </a:t>
            </a:r>
            <a:r>
              <a:rPr lang="en-CA" sz="2400" b="1" i="1" dirty="0" smtClean="0"/>
              <a:t>objectives</a:t>
            </a:r>
            <a:r>
              <a:rPr lang="en-CA" sz="2400" dirty="0" smtClean="0"/>
              <a:t> identified during </a:t>
            </a:r>
            <a:r>
              <a:rPr lang="en-CA" sz="2400" b="1" i="1" dirty="0" smtClean="0"/>
              <a:t>training activities</a:t>
            </a:r>
            <a:r>
              <a:rPr lang="en-CA" sz="2400" dirty="0" smtClean="0"/>
              <a:t>.</a:t>
            </a:r>
            <a:endParaRPr lang="fr-CA" sz="2400" dirty="0" smtClean="0"/>
          </a:p>
        </p:txBody>
      </p:sp>
      <p:sp>
        <p:nvSpPr>
          <p:cNvPr id="10242" name="Footer Placeholder 4"/>
          <p:cNvSpPr>
            <a:spLocks noGrp="1"/>
          </p:cNvSpPr>
          <p:nvPr>
            <p:ph type="ftr" sz="quarter" idx="4294967295"/>
          </p:nvPr>
        </p:nvSpPr>
        <p:spPr bwMode="auto">
          <a:xfrm>
            <a:off x="7239000" y="6248400"/>
            <a:ext cx="1905000" cy="457200"/>
          </a:xfrm>
          <a:prstGeom prst="rect">
            <a:avLst/>
          </a:prstGeom>
          <a:noFill/>
          <a:ln>
            <a:miter lim="800000"/>
            <a:headEnd/>
            <a:tailEnd/>
          </a:ln>
        </p:spPr>
        <p:txBody>
          <a:bodyPr/>
          <a:lstStyle/>
          <a:p>
            <a:pPr algn="r"/>
            <a:r>
              <a:rPr lang="en-US" sz="1400"/>
              <a:t>©Coaching Association of Canada, 2006</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1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31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31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Lst>
  </p:timing>
</p:sld>
</file>

<file path=ppt/theme/theme1.xml><?xml version="1.0" encoding="utf-8"?>
<a:theme xmlns:a="http://schemas.openxmlformats.org/drawingml/2006/main" name="Default Design">
  <a:themeElements>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4847</TotalTime>
  <Words>5174</Words>
  <Application>Microsoft Macintosh PowerPoint</Application>
  <PresentationFormat>On-screen Show (4:3)</PresentationFormat>
  <Paragraphs>885</Paragraphs>
  <Slides>61</Slides>
  <Notes>25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61</vt:i4>
      </vt:variant>
    </vt:vector>
  </HeadingPairs>
  <TitlesOfParts>
    <vt:vector size="69" baseType="lpstr">
      <vt:lpstr>Calibri</vt:lpstr>
      <vt:lpstr>Courier New</vt:lpstr>
      <vt:lpstr>SimSun</vt:lpstr>
      <vt:lpstr>Symbol</vt:lpstr>
      <vt:lpstr>Times New Roman</vt:lpstr>
      <vt:lpstr>Verdana</vt:lpstr>
      <vt:lpstr>Arial</vt:lpstr>
      <vt:lpstr>Default Design</vt:lpstr>
      <vt:lpstr>NCCP/CSCP  Evaluator Training</vt:lpstr>
      <vt:lpstr>Agenda</vt:lpstr>
      <vt:lpstr>PowerPoint Presentation</vt:lpstr>
      <vt:lpstr>Introductions</vt:lpstr>
      <vt:lpstr>PowerPoint Presentation</vt:lpstr>
      <vt:lpstr>How do we determine competency for a job that is as much an art as it is a science?</vt:lpstr>
      <vt:lpstr>PowerPoint Presentation</vt:lpstr>
      <vt:lpstr>Coach Education in NCCP Key Assumptions</vt:lpstr>
      <vt:lpstr>Coach Education in NCCP Key Assumptions</vt:lpstr>
      <vt:lpstr>Certification must be…</vt:lpstr>
      <vt:lpstr>Structure and Background of Evaluation</vt:lpstr>
      <vt:lpstr>Evaluation or Assessment?</vt:lpstr>
      <vt:lpstr>Certification Standards – Comp-Int</vt:lpstr>
      <vt:lpstr>NCCP Certification Standards </vt:lpstr>
      <vt:lpstr>Certification must include…</vt:lpstr>
      <vt:lpstr>What is the process for becoming certified in the NCCP?</vt:lpstr>
      <vt:lpstr>Components of Evaluation</vt:lpstr>
      <vt:lpstr>Certification Process Schematic</vt:lpstr>
      <vt:lpstr>The Mentor/Evaluator Page 14 in Reference Handbook</vt:lpstr>
      <vt:lpstr>Evaluator Characteristics</vt:lpstr>
      <vt:lpstr>Evaluator Job Description</vt:lpstr>
      <vt:lpstr>Prerequisites for Evaluators </vt:lpstr>
      <vt:lpstr>Evaluator Training</vt:lpstr>
      <vt:lpstr> Comp Intro Coach Outcomes</vt:lpstr>
      <vt:lpstr>PowerPoint Presentation</vt:lpstr>
      <vt:lpstr>2.  Snowboard Specific Certification Process</vt:lpstr>
      <vt:lpstr>Evaluation at Comp Intro </vt:lpstr>
      <vt:lpstr>Portfolio Mentor/Evaluator Responsibilities</vt:lpstr>
      <vt:lpstr>Portfolio Guide</vt:lpstr>
      <vt:lpstr>Formal Observation Mentor/Evaluator Responsibilities</vt:lpstr>
      <vt:lpstr>Formal Observation Mentor/Evaluator Responsibilities</vt:lpstr>
      <vt:lpstr>Formal Observation Mentor/Evaluator Responsibilities</vt:lpstr>
      <vt:lpstr>Coach Observation  What does the mentor/evaluator do?</vt:lpstr>
      <vt:lpstr>Non-Negotiable Items</vt:lpstr>
      <vt:lpstr>Interpreting Evidence  What does the evaluator do?</vt:lpstr>
      <vt:lpstr>Tracking Evidences: The Summary Sheet</vt:lpstr>
      <vt:lpstr>Tracking Evidences: The Portfolio Portions</vt:lpstr>
      <vt:lpstr>Tracking Evidences:   Analyze Performance</vt:lpstr>
      <vt:lpstr>Tracking Evidences: Analyze Performance</vt:lpstr>
      <vt:lpstr>Tracking Evidences: Support Athletes in Training</vt:lpstr>
      <vt:lpstr>Tracking Evidences: Support Athletes in Training</vt:lpstr>
      <vt:lpstr>Tracking Evidences: Support Athletes in Training</vt:lpstr>
      <vt:lpstr>Tracking Evidences: Support the Competitive Experience</vt:lpstr>
      <vt:lpstr>Tracking Evidences: Support the Competitive Experience</vt:lpstr>
      <vt:lpstr>Tracking Evidences: Support the Competitive Experience</vt:lpstr>
      <vt:lpstr>3. Evaluation Method &amp; Tools</vt:lpstr>
      <vt:lpstr>Test Assessment</vt:lpstr>
      <vt:lpstr>Debrief and Action Plan</vt:lpstr>
      <vt:lpstr>Debrief of the session we watched…</vt:lpstr>
      <vt:lpstr>Debriefing</vt:lpstr>
      <vt:lpstr>Debriefing</vt:lpstr>
      <vt:lpstr>Debriefing</vt:lpstr>
      <vt:lpstr>Debriefing</vt:lpstr>
      <vt:lpstr>Model &amp; Practice Debrief</vt:lpstr>
      <vt:lpstr>CSCP Debriefing Template: </vt:lpstr>
      <vt:lpstr>Debriefing the Debrief</vt:lpstr>
      <vt:lpstr>4.  Gaining Consistency </vt:lpstr>
      <vt:lpstr>Final Steps</vt:lpstr>
      <vt:lpstr>System Administration</vt:lpstr>
      <vt:lpstr>Training the Evaluator Summary</vt:lpstr>
      <vt:lpstr>THANK YOU!</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Accelerated  Competition – Development  Strategy</dc:title>
  <dc:creator>cflett</dc:creator>
  <cp:lastModifiedBy>Microsoft Office User</cp:lastModifiedBy>
  <cp:revision>235</cp:revision>
  <dcterms:created xsi:type="dcterms:W3CDTF">2004-12-13T16:53:22Z</dcterms:created>
  <dcterms:modified xsi:type="dcterms:W3CDTF">2016-11-18T17:07:21Z</dcterms:modified>
</cp:coreProperties>
</file>